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embeddings/oleObject2.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audio1.bin" ContentType="audio/unknown"/>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audio2.bin" ContentType="audio/unknown"/>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audio3.bin" ContentType="audio/unknown"/>
  <Override PartName="/ppt/embeddings/oleObject3.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4.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8"/>
  </p:notesMasterIdLst>
  <p:handoutMasterIdLst>
    <p:handoutMasterId r:id="rId29"/>
  </p:handoutMasterIdLst>
  <p:sldIdLst>
    <p:sldId id="327" r:id="rId2"/>
    <p:sldId id="328" r:id="rId3"/>
    <p:sldId id="329" r:id="rId4"/>
    <p:sldId id="330" r:id="rId5"/>
    <p:sldId id="332" r:id="rId6"/>
    <p:sldId id="346" r:id="rId7"/>
    <p:sldId id="347" r:id="rId8"/>
    <p:sldId id="349" r:id="rId9"/>
    <p:sldId id="350" r:id="rId10"/>
    <p:sldId id="356" r:id="rId11"/>
    <p:sldId id="355" r:id="rId12"/>
    <p:sldId id="333" r:id="rId13"/>
    <p:sldId id="342" r:id="rId14"/>
    <p:sldId id="343" r:id="rId15"/>
    <p:sldId id="334" r:id="rId16"/>
    <p:sldId id="335" r:id="rId17"/>
    <p:sldId id="336" r:id="rId18"/>
    <p:sldId id="344" r:id="rId19"/>
    <p:sldId id="345" r:id="rId20"/>
    <p:sldId id="337" r:id="rId21"/>
    <p:sldId id="338" r:id="rId22"/>
    <p:sldId id="339" r:id="rId23"/>
    <p:sldId id="340" r:id="rId24"/>
    <p:sldId id="260" r:id="rId25"/>
    <p:sldId id="313" r:id="rId26"/>
    <p:sldId id="331" r:id="rId27"/>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CCFFCC"/>
    <a:srgbClr val="99FF99"/>
    <a:srgbClr val="FFFF99"/>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5" autoAdjust="0"/>
    <p:restoredTop sz="94181" autoAdjust="0"/>
  </p:normalViewPr>
  <p:slideViewPr>
    <p:cSldViewPr>
      <p:cViewPr>
        <p:scale>
          <a:sx n="80" d="100"/>
          <a:sy n="80" d="100"/>
        </p:scale>
        <p:origin x="-1168" y="-4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1788" y="-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8E531F19-44C3-4FBB-9EC3-8153765EE00D}" type="datetimeFigureOut">
              <a:rPr lang="en-US" smtClean="0"/>
              <a:pPr/>
              <a:t>6/6/13</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68223420-EEE4-452A-B6D4-E7956B255EE6}" type="slidenum">
              <a:rPr lang="en-US" smtClean="0"/>
              <a:pPr/>
              <a:t>‹#›</a:t>
            </a:fld>
            <a:endParaRPr lang="en-US" dirty="0"/>
          </a:p>
        </p:txBody>
      </p:sp>
    </p:spTree>
    <p:extLst>
      <p:ext uri="{BB962C8B-B14F-4D97-AF65-F5344CB8AC3E}">
        <p14:creationId xmlns:p14="http://schemas.microsoft.com/office/powerpoint/2010/main" val="1059268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8D020DC6-AB1C-452D-BC33-F1B7474E351D}" type="datetimeFigureOut">
              <a:rPr lang="en-US" smtClean="0"/>
              <a:pPr/>
              <a:t>6/6/13</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EA3D3817-2123-4E6C-A42D-A86A566C28DC}" type="slidenum">
              <a:rPr lang="en-US" smtClean="0"/>
              <a:pPr/>
              <a:t>‹#›</a:t>
            </a:fld>
            <a:endParaRPr lang="en-US" dirty="0"/>
          </a:p>
        </p:txBody>
      </p:sp>
    </p:spTree>
    <p:extLst>
      <p:ext uri="{BB962C8B-B14F-4D97-AF65-F5344CB8AC3E}">
        <p14:creationId xmlns:p14="http://schemas.microsoft.com/office/powerpoint/2010/main" val="2749512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283ED2-6A70-AB42-81E6-32839A7D586B}" type="slidenum">
              <a:rPr lang="en-US"/>
              <a:pPr/>
              <a:t>1</a:t>
            </a:fld>
            <a:endParaRPr lang="en-US" dirty="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i="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8AB9AC-79EE-6340-B95B-D5D82AE68B9D}" type="slidenum">
              <a:rPr lang="en-US"/>
              <a:pPr/>
              <a:t>15</a:t>
            </a:fld>
            <a:endParaRPr lang="en-US" dirty="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r>
              <a:rPr lang="en-US" dirty="0"/>
              <a:t>We will focus on four major criteria for admissions:  College Preparatory Curriculum, Freshman Index Requirements, Minimum SAT/ACT Scores, and GHSGT.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D426D0-B62C-A048-910B-32610F94E034}" type="slidenum">
              <a:rPr lang="en-US"/>
              <a:pPr/>
              <a:t>16</a:t>
            </a:fld>
            <a:endParaRPr lang="en-US" dirty="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r>
              <a:rPr lang="en-US" dirty="0"/>
              <a:t>Admissions is also tied to a Freshman Index. </a:t>
            </a:r>
            <a:r>
              <a:rPr lang="en-US" i="1" dirty="0"/>
              <a:t>Read slide.</a:t>
            </a:r>
            <a:r>
              <a:rPr lang="en-US" dirty="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C0D923-F08C-C74C-B466-1E2BF25AFE98}" type="slidenum">
              <a:rPr lang="en-US"/>
              <a:pPr/>
              <a:t>17</a:t>
            </a:fld>
            <a:endParaRPr lang="en-US" dirty="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dirty="0"/>
              <a:t>Some careers require education and training in technical colleges. Enrolling students should prepare to take the ASSET or COMPASS for placement and admissions purposes.  Most programs at the technical colleges can be completed in less than two years.  Georgia currently has</a:t>
            </a:r>
            <a:r>
              <a:rPr lang="en-US" dirty="0">
                <a:latin typeface="Arial" pitchFamily="-84" charset="0"/>
              </a:rPr>
              <a:t> 34 technical colleges, 18 satellite campuses, as well as technical programs at four university system institutions that provide a broad range of career opportunities. These schools offer a variety of associate degree and diploma programs, continuing education programs, and economic/workforce development programs. For more information regarding the programs offered by Georgia’s technical colleges go to www.dtae.org/</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60C54C-B574-5E4C-B4DB-6CB82C5509CC}" type="slidenum">
              <a:rPr lang="en-US"/>
              <a:pPr/>
              <a:t>18</a:t>
            </a:fld>
            <a:endParaRPr lang="en-US"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dirty="0"/>
              <a:t>Some careers require two or more years of education beyond high school.  Currently the Board of Regents has established levels of colleges and universities.  They have also established criteria for admissions to each level.  </a:t>
            </a:r>
            <a:r>
              <a:rPr lang="en-US" i="1" dirty="0"/>
              <a:t>Read the slide quickly.</a:t>
            </a:r>
            <a:r>
              <a:rPr lang="en-US" dirty="0"/>
              <a:t>  For example: the University of Georgia and Georgia State University are classified as research institutions.  A complete list of these schools can be accessed from http://www.usg.edu/ga-easy/campuses/types/.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60C54C-B574-5E4C-B4DB-6CB82C5509CC}" type="slidenum">
              <a:rPr lang="en-US"/>
              <a:pPr/>
              <a:t>19</a:t>
            </a:fld>
            <a:endParaRPr lang="en-US"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dirty="0"/>
              <a:t>Some careers require two or more years of education beyond high school.  Currently the Board of Regents has established levels of colleges and universities.  They have also established criteria for admissions to each level.  </a:t>
            </a:r>
            <a:r>
              <a:rPr lang="en-US" i="1" dirty="0"/>
              <a:t>Read the slide quickly.</a:t>
            </a:r>
            <a:r>
              <a:rPr lang="en-US" dirty="0"/>
              <a:t>  For example: the University of Georgia and Georgia State University are classified as research institutions.  A complete list of these schools can be accessed from http://www.usg.edu/ga-easy/campuses/types/.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FCBA29-984D-5845-AC07-DCA1A7D31A29}" type="slidenum">
              <a:rPr lang="en-US"/>
              <a:pPr/>
              <a:t>20</a:t>
            </a:fld>
            <a:endParaRPr lang="en-US" dirty="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n-US" dirty="0"/>
              <a:t>Some careers require special training.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33303F-BC9C-E849-BABC-E182FFE949C8}" type="slidenum">
              <a:rPr lang="en-US"/>
              <a:pPr/>
              <a:t>21</a:t>
            </a:fld>
            <a:endParaRPr lang="en-US" dirty="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r>
              <a:rPr lang="en-US" dirty="0"/>
              <a:t>Some careers combine education and earning.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66D660-51FE-BD4F-825E-1575F9B72011}" type="slidenum">
              <a:rPr lang="en-US"/>
              <a:pPr/>
              <a:t>22</a:t>
            </a:fld>
            <a:endParaRPr lang="en-US" dirty="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r>
              <a:rPr lang="en-US" dirty="0"/>
              <a:t>The military will provide education in a selected field and will pay you!  The Georgia Career Information System offers a military file that students and parents can access to gather information about careers and training in the military.  Local recruiters can be very helpful with your questions regarding military service or you can access information about military careers at http://www.todaysmilitary.com/index.php   The ASVAB, Armed Services Vocational Assessment Battery is administered by the military to students as a career aptitude assessment.  The ASVAB measures strengths and weaknesses in eight different areas such as general science. The ASVAB may be the only aptitude assessment students receive while in high school.  The ASVAB represents another career assessment that allows students the opportunity to learn about themselves - a critical part of the career planning process.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E10188-6A99-854C-B0FC-F09E9455D699}" type="slidenum">
              <a:rPr lang="en-US"/>
              <a:pPr/>
              <a:t>23</a:t>
            </a:fld>
            <a:endParaRPr lang="en-US" dirty="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r>
              <a:rPr lang="en-US" dirty="0"/>
              <a:t>State registered apprenticeships will provide education and will pay you!  GCIS offers information including a list of state registered apprenticeship programs in Georgia and the criteria for admission into these program.  For more information one can access the Department of Labor website at www.doleta.gov/atels_bat/.  Students may also check the local career center for more information.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4A83BA-2477-534F-94F9-B19CDA35A0B8}" type="slidenum">
              <a:rPr lang="en-US"/>
              <a:pPr/>
              <a:t>26</a:t>
            </a:fld>
            <a:endParaRPr lang="en-US" dirty="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n-US" i="1" dirty="0"/>
              <a:t>Read slide.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235BDA-C4B0-4743-9C64-69CCB785924A}" type="slidenum">
              <a:rPr lang="en-US"/>
              <a:pPr/>
              <a:t>2</a:t>
            </a:fld>
            <a:endParaRPr lang="en-US" dirty="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US" dirty="0"/>
              <a:t>Career planning and decision making requires high school students to select classes based on the information they have gathered regarding future careers/occupations.  Depended upon the career choice a student has various options upon which they can choose.  Some careers demand a 2-years associate’s degree to be competitive in the field or some careers require a certificate from one of Georgia’s technical colleges.  The fact is that 42% of </a:t>
            </a:r>
            <a:r>
              <a:rPr lang="en-US" u="sng" dirty="0"/>
              <a:t>job growth</a:t>
            </a:r>
            <a:r>
              <a:rPr lang="en-US" dirty="0"/>
              <a:t> by the year 2010 will require a vocational diploma or certificate, a 2-year associate’s degree or a 4-year bachelor’s degree or beyond.  Therefore, postsecondary education is becoming more and more important to our workforce.  ALL students should be considering someway to continue their education after graduation.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06CEAD-A4C7-DA46-A6A0-98AD421D8DAC}" type="slidenum">
              <a:rPr lang="en-US"/>
              <a:pPr/>
              <a:t>3</a:t>
            </a:fld>
            <a:endParaRPr lang="en-US" dirty="0"/>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r>
              <a:rPr lang="en-US" i="1" dirty="0"/>
              <a:t>Read slide.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1CF42D-203B-3544-BA80-FFA70F7F9D90}" type="slidenum">
              <a:rPr lang="en-US"/>
              <a:pPr/>
              <a:t>4</a:t>
            </a:fld>
            <a:endParaRPr lang="en-US" dirty="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r>
              <a:rPr lang="en-US" i="1" dirty="0"/>
              <a:t>Read slide.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F555E4-EF50-734A-8EE9-386245525504}" type="slidenum">
              <a:rPr lang="en-US"/>
              <a:pPr/>
              <a:t>5</a:t>
            </a:fld>
            <a:endParaRPr lang="en-US" dirty="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F555E4-EF50-734A-8EE9-386245525504}" type="slidenum">
              <a:rPr lang="en-US"/>
              <a:pPr/>
              <a:t>11</a:t>
            </a:fld>
            <a:endParaRPr lang="en-US" dirty="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60C54C-B574-5E4C-B4DB-6CB82C5509CC}" type="slidenum">
              <a:rPr lang="en-US"/>
              <a:pPr/>
              <a:t>12</a:t>
            </a:fld>
            <a:endParaRPr lang="en-US"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dirty="0"/>
              <a:t>Some careers require two or more years of education beyond high school.  Currently the Board of Regents has established levels of colleges and universities.  They have also established criteria for admissions to each level.  </a:t>
            </a:r>
            <a:r>
              <a:rPr lang="en-US" i="1" dirty="0"/>
              <a:t>Read the slide quickly.</a:t>
            </a:r>
            <a:r>
              <a:rPr lang="en-US" dirty="0"/>
              <a:t>  For example: the University of Georgia and Georgia State University are classified as research institutions.  A complete list of these schools can be accessed from http://www.usg.edu/ga-easy/campuses/types/.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60C54C-B574-5E4C-B4DB-6CB82C5509CC}" type="slidenum">
              <a:rPr lang="en-US"/>
              <a:pPr/>
              <a:t>13</a:t>
            </a:fld>
            <a:endParaRPr lang="en-US"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dirty="0"/>
              <a:t>Some careers require two or more years of education beyond high school.  Currently the Board of Regents has established levels of colleges and universities.  They have also established criteria for admissions to each level.  </a:t>
            </a:r>
            <a:r>
              <a:rPr lang="en-US" i="1" dirty="0"/>
              <a:t>Read the slide quickly.</a:t>
            </a:r>
            <a:r>
              <a:rPr lang="en-US" dirty="0"/>
              <a:t>  For example: the University of Georgia and Georgia State University are classified as research institutions.  A complete list of these schools can be accessed from http://www.usg.edu/ga-easy/campuses/types/.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60C54C-B574-5E4C-B4DB-6CB82C5509CC}" type="slidenum">
              <a:rPr lang="en-US"/>
              <a:pPr/>
              <a:t>14</a:t>
            </a:fld>
            <a:endParaRPr lang="en-US"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dirty="0"/>
              <a:t>Some careers require two or more years of education beyond high school.  Currently the Board of Regents has established levels of colleges and universities.  They have also established criteria for admissions to each level.  </a:t>
            </a:r>
            <a:r>
              <a:rPr lang="en-US" i="1" dirty="0"/>
              <a:t>Read the slide quickly.</a:t>
            </a:r>
            <a:r>
              <a:rPr lang="en-US" dirty="0"/>
              <a:t>  For example: the University of Georgia and Georgia State University are classified as research institutions.  A complete list of these schools can be accessed from http://www.usg.edu/ga-easy/campuses/types/.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pPr>
              <a:defRPr/>
            </a:pPr>
            <a:fld id="{D2B103C2-072E-44BA-837D-695FF9351464}" type="slidenum">
              <a:rPr lang="en-US" smtClean="0"/>
              <a:pPr>
                <a:defRPr/>
              </a:pPr>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D54E131-3D5B-481B-9CBC-B7B5FEA14729}"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CCD931D-5D26-46BD-87DC-304E5DA1333A}"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44475"/>
            <a:ext cx="8385175" cy="14319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838200" y="19050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8075" y="19050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838200" y="40767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918075" y="40767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dirty="0"/>
          </a:p>
        </p:txBody>
      </p:sp>
      <p:sp>
        <p:nvSpPr>
          <p:cNvPr id="8"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3"/>
          <p:cNvSpPr>
            <a:spLocks noGrp="1" noChangeArrowheads="1"/>
          </p:cNvSpPr>
          <p:nvPr>
            <p:ph type="sldNum" sz="quarter" idx="12"/>
          </p:nvPr>
        </p:nvSpPr>
        <p:spPr>
          <a:ln/>
        </p:spPr>
        <p:txBody>
          <a:bodyPr/>
          <a:lstStyle>
            <a:lvl1pPr>
              <a:defRPr/>
            </a:lvl1pPr>
          </a:lstStyle>
          <a:p>
            <a:pPr>
              <a:defRPr/>
            </a:pPr>
            <a:fld id="{5566DE47-03F2-4E34-8EE0-DB168CA2822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dirty="0"/>
          </a:p>
        </p:txBody>
      </p:sp>
      <p:sp>
        <p:nvSpPr>
          <p:cNvPr id="5" name="Date Placeholder 4"/>
          <p:cNvSpPr>
            <a:spLocks noGrp="1"/>
          </p:cNvSpPr>
          <p:nvPr>
            <p:ph type="dt" sz="half" idx="10"/>
          </p:nvPr>
        </p:nvSpPr>
        <p:spPr>
          <a:xfrm>
            <a:off x="685800" y="6172200"/>
            <a:ext cx="1905000" cy="457200"/>
          </a:xfrm>
        </p:spPr>
        <p:txBody>
          <a:bodyPr/>
          <a:lstStyle>
            <a:lvl1pPr>
              <a:defRPr smtClean="0"/>
            </a:lvl1pPr>
          </a:lstStyle>
          <a:p>
            <a:r>
              <a:rPr lang="en-US" dirty="0"/>
              <a:t> </a:t>
            </a:r>
          </a:p>
        </p:txBody>
      </p:sp>
      <p:sp>
        <p:nvSpPr>
          <p:cNvPr id="6" name="Footer Placeholder 5"/>
          <p:cNvSpPr>
            <a:spLocks noGrp="1"/>
          </p:cNvSpPr>
          <p:nvPr>
            <p:ph type="ftr" sz="quarter" idx="11"/>
          </p:nvPr>
        </p:nvSpPr>
        <p:spPr>
          <a:xfrm>
            <a:off x="7086600" y="6096000"/>
            <a:ext cx="20574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3962400" y="6400800"/>
            <a:ext cx="1905000" cy="457200"/>
          </a:xfrm>
        </p:spPr>
        <p:txBody>
          <a:bodyPr/>
          <a:lstStyle>
            <a:lvl1pPr>
              <a:defRPr smtClean="0"/>
            </a:lvl1pPr>
          </a:lstStyle>
          <a:p>
            <a:fld id="{E688FA49-32E6-FA44-A378-6C3B8ED82F6A}"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689A0F0-CCD5-425A-BCE2-9CEC9F993751}"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96C6ECE-49AA-44A6-9119-F0A8C75487C0}" type="slidenum">
              <a:rPr lang="en-US" smtClean="0"/>
              <a:pPr>
                <a:defRPr/>
              </a:pPr>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ABF8A4D-E5D5-46D0-BC58-7586989F31CF}"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C9E73BFA-DD26-4297-B852-3D7ADE737C5E}"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8F6E2F31-50ED-416D-95B0-4F821505E075}"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47948EBA-3E13-4EE9-9845-16E232835D75}"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CA7D5C5-7FDE-4831-A00F-9B5A474258CF}" type="slidenum">
              <a:rPr lang="en-US" smtClean="0"/>
              <a:pPr>
                <a:defRPr/>
              </a:pPr>
              <a:t>‹#›</a:t>
            </a:fld>
            <a:endParaRPr lang="en-US" dirty="0"/>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EBD7163-3415-4B27-BF19-D7F2385554D0}" type="slidenum">
              <a:rPr lang="en-US" smtClean="0"/>
              <a:pPr>
                <a:defRPr/>
              </a:pPr>
              <a:t>‹#›</a:t>
            </a:fld>
            <a:endParaRPr lang="en-US" dirty="0"/>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duotone>
              <a:schemeClr val="accent1">
                <a:shade val="45000"/>
                <a:satMod val="135000"/>
              </a:schemeClr>
              <a:prstClr val="white"/>
            </a:duotone>
          </a:blip>
          <a:srcRec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C49D2B70-34B0-4FC6-B682-EE0B2442D434}" type="slidenum">
              <a:rPr lang="en-US" smtClean="0"/>
              <a:pPr>
                <a:defRPr/>
              </a:pPr>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7" r:id="rId13"/>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2.w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audio" Target="../media/audio2.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audio" Target="../media/audio2.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audio" Target="../media/audio2.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8.gif"/><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audio" Target="../media/audio2.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audio" Target="../media/audio2.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2.bin"/><Relationship Id="rId5" Type="http://schemas.openxmlformats.org/officeDocument/2006/relationships/image" Target="../media/image3.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9.wmf"/><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audio" Target="../media/audio3.bin"/><Relationship Id="rId5" Type="http://schemas.openxmlformats.org/officeDocument/2006/relationships/oleObject" Target="../embeddings/oleObject3.bin"/><Relationship Id="rId6" Type="http://schemas.openxmlformats.org/officeDocument/2006/relationships/image" Target="../media/image10.w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gif"/><Relationship Id="rId4" Type="http://schemas.openxmlformats.org/officeDocument/2006/relationships/hyperlink" Target="http://www.dtae.org/" TargetMode="External"/><Relationship Id="rId5" Type="http://schemas.openxmlformats.org/officeDocument/2006/relationships/hyperlink" Target="http://www.gacollege411.org/" TargetMode="External"/><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2.gif"/></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7" Type="http://schemas.openxmlformats.org/officeDocument/2006/relationships/image" Target="../media/image18.jpeg"/><Relationship Id="rId8" Type="http://schemas.openxmlformats.org/officeDocument/2006/relationships/image" Target="../media/image19.jpeg"/><Relationship Id="rId1" Type="http://schemas.openxmlformats.org/officeDocument/2006/relationships/slideLayout" Target="../slideLayouts/slideLayout12.xml"/><Relationship Id="rId2" Type="http://schemas.openxmlformats.org/officeDocument/2006/relationships/image" Target="../media/image1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4.bin"/><Relationship Id="rId5" Type="http://schemas.openxmlformats.org/officeDocument/2006/relationships/image" Target="../media/image20.wmf"/><Relationship Id="rId1" Type="http://schemas.openxmlformats.org/officeDocument/2006/relationships/vmlDrawing" Target="../drawings/vmlDrawing4.vml"/><Relationship Id="rId2"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audio" Target="../media/audio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gacollege411.org" TargetMode="External"/><Relationship Id="rId3" Type="http://schemas.openxmlformats.org/officeDocument/2006/relationships/hyperlink" Target="https://bigfuture.collegeboard.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2"/>
          <p:cNvSpPr>
            <a:spLocks noGrp="1"/>
          </p:cNvSpPr>
          <p:nvPr>
            <p:ph type="dt" sz="half" idx="10"/>
          </p:nvPr>
        </p:nvSpPr>
        <p:spPr/>
        <p:txBody>
          <a:bodyPr/>
          <a:lstStyle/>
          <a:p>
            <a:r>
              <a:rPr lang="en-US" dirty="0"/>
              <a:t> </a:t>
            </a:r>
          </a:p>
        </p:txBody>
      </p:sp>
      <p:sp>
        <p:nvSpPr>
          <p:cNvPr id="2050" name="Rectangle 2"/>
          <p:cNvSpPr>
            <a:spLocks noGrp="1" noChangeArrowheads="1"/>
          </p:cNvSpPr>
          <p:nvPr>
            <p:ph type="title"/>
          </p:nvPr>
        </p:nvSpPr>
        <p:spPr>
          <a:xfrm>
            <a:off x="457200" y="228600"/>
            <a:ext cx="8382000" cy="1371600"/>
          </a:xfrm>
        </p:spPr>
        <p:txBody>
          <a:bodyPr>
            <a:noAutofit/>
          </a:bodyPr>
          <a:lstStyle/>
          <a:p>
            <a:r>
              <a:rPr lang="en-US" sz="3600" b="1" dirty="0" smtClean="0">
                <a:solidFill>
                  <a:srgbClr val="FF0000"/>
                </a:solidFill>
                <a:effectLst>
                  <a:outerShdw blurRad="50800" dist="38100" dir="17820000">
                    <a:srgbClr val="000000">
                      <a:alpha val="43000"/>
                    </a:srgbClr>
                  </a:outerShdw>
                </a:effectLst>
                <a:latin typeface="Engravers MT"/>
                <a:cs typeface="Engravers MT"/>
              </a:rPr>
              <a:t>What are my Options </a:t>
            </a:r>
            <a:r>
              <a:rPr lang="en-US" sz="3600" b="1" dirty="0">
                <a:solidFill>
                  <a:srgbClr val="FF0000"/>
                </a:solidFill>
                <a:effectLst>
                  <a:outerShdw blurRad="50800" dist="38100" dir="17820000">
                    <a:srgbClr val="000000">
                      <a:alpha val="43000"/>
                    </a:srgbClr>
                  </a:outerShdw>
                </a:effectLst>
                <a:latin typeface="Engravers MT"/>
                <a:cs typeface="Engravers MT"/>
              </a:rPr>
              <a:t>after High </a:t>
            </a:r>
            <a:r>
              <a:rPr lang="en-US" sz="3600" b="1" dirty="0" smtClean="0">
                <a:solidFill>
                  <a:srgbClr val="FF0000"/>
                </a:solidFill>
                <a:effectLst>
                  <a:outerShdw blurRad="50800" dist="38100" dir="17820000">
                    <a:srgbClr val="000000">
                      <a:alpha val="43000"/>
                    </a:srgbClr>
                  </a:outerShdw>
                </a:effectLst>
                <a:latin typeface="Engravers MT"/>
                <a:cs typeface="Engravers MT"/>
              </a:rPr>
              <a:t>School?</a:t>
            </a:r>
            <a:endParaRPr lang="en-US" sz="3600" b="1" dirty="0">
              <a:solidFill>
                <a:srgbClr val="FF0000"/>
              </a:solidFill>
              <a:effectLst>
                <a:outerShdw blurRad="50800" dist="38100" dir="17820000">
                  <a:srgbClr val="000000">
                    <a:alpha val="43000"/>
                  </a:srgbClr>
                </a:outerShdw>
              </a:effectLst>
              <a:latin typeface="Engravers MT"/>
              <a:cs typeface="Engravers MT"/>
            </a:endParaRPr>
          </a:p>
        </p:txBody>
      </p:sp>
      <p:graphicFrame>
        <p:nvGraphicFramePr>
          <p:cNvPr id="2051" name="Object 3"/>
          <p:cNvGraphicFramePr>
            <a:graphicFrameLocks noChangeAspect="1"/>
          </p:cNvGraphicFramePr>
          <p:nvPr/>
        </p:nvGraphicFramePr>
        <p:xfrm>
          <a:off x="5181600" y="2590800"/>
          <a:ext cx="3473450" cy="5943600"/>
        </p:xfrm>
        <a:graphic>
          <a:graphicData uri="http://schemas.openxmlformats.org/presentationml/2006/ole">
            <mc:AlternateContent xmlns:mc="http://schemas.openxmlformats.org/markup-compatibility/2006">
              <mc:Choice xmlns:v="urn:schemas-microsoft-com:vml" Requires="v">
                <p:oleObj spid="_x0000_s45062" name="Clip" r:id="rId4" imgW="800280" imgH="1343160" progId="">
                  <p:embed/>
                </p:oleObj>
              </mc:Choice>
              <mc:Fallback>
                <p:oleObj name="Clip" r:id="rId4" imgW="800280" imgH="134316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590800"/>
                        <a:ext cx="3473450" cy="594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5" name="Text Box 7"/>
          <p:cNvSpPr txBox="1">
            <a:spLocks noChangeArrowheads="1"/>
          </p:cNvSpPr>
          <p:nvPr/>
        </p:nvSpPr>
        <p:spPr bwMode="auto">
          <a:xfrm>
            <a:off x="381000" y="2819400"/>
            <a:ext cx="4648200" cy="433388"/>
          </a:xfrm>
          <a:prstGeom prst="rect">
            <a:avLst/>
          </a:prstGeom>
          <a:noFill/>
          <a:ln w="9525">
            <a:noFill/>
            <a:miter lim="800000"/>
            <a:headEnd/>
            <a:tailEnd/>
          </a:ln>
          <a:effectLst/>
        </p:spPr>
        <p:txBody>
          <a:bodyPr>
            <a:prstTxWarp prst="textNoShape">
              <a:avLst/>
            </a:prstTxWarp>
            <a:spAutoFit/>
          </a:bodyPr>
          <a:lstStyle/>
          <a:p>
            <a:pPr algn="ctr">
              <a:lnSpc>
                <a:spcPct val="70000"/>
              </a:lnSpc>
              <a:spcBef>
                <a:spcPct val="50000"/>
              </a:spcBef>
            </a:pPr>
            <a:endParaRPr lang="en-US" sz="3200" dirty="0">
              <a:solidFill>
                <a:schemeClr val="bg2"/>
              </a:solidFill>
              <a:latin typeface="Arial" pitchFamily="-84" charset="0"/>
            </a:endParaRPr>
          </a:p>
        </p:txBody>
      </p:sp>
      <p:grpSp>
        <p:nvGrpSpPr>
          <p:cNvPr id="41" name="Group 40"/>
          <p:cNvGrpSpPr>
            <a:grpSpLocks/>
          </p:cNvGrpSpPr>
          <p:nvPr/>
        </p:nvGrpSpPr>
        <p:grpSpPr bwMode="auto">
          <a:xfrm>
            <a:off x="838200" y="2514600"/>
            <a:ext cx="3505200" cy="4102899"/>
            <a:chOff x="1966" y="1155"/>
            <a:chExt cx="1909" cy="2817"/>
          </a:xfrm>
        </p:grpSpPr>
        <p:sp>
          <p:nvSpPr>
            <p:cNvPr id="42" name="Freeform 41"/>
            <p:cNvSpPr>
              <a:spLocks/>
            </p:cNvSpPr>
            <p:nvPr/>
          </p:nvSpPr>
          <p:spPr bwMode="auto">
            <a:xfrm>
              <a:off x="2783" y="1155"/>
              <a:ext cx="281" cy="82"/>
            </a:xfrm>
            <a:custGeom>
              <a:avLst/>
              <a:gdLst/>
              <a:ahLst/>
              <a:cxnLst>
                <a:cxn ang="0">
                  <a:pos x="0" y="79"/>
                </a:cxn>
                <a:cxn ang="0">
                  <a:pos x="82" y="0"/>
                </a:cxn>
                <a:cxn ang="0">
                  <a:pos x="281" y="3"/>
                </a:cxn>
                <a:cxn ang="0">
                  <a:pos x="206" y="82"/>
                </a:cxn>
                <a:cxn ang="0">
                  <a:pos x="0" y="79"/>
                </a:cxn>
              </a:cxnLst>
              <a:rect l="0" t="0" r="r" b="b"/>
              <a:pathLst>
                <a:path w="281" h="82">
                  <a:moveTo>
                    <a:pt x="0" y="79"/>
                  </a:moveTo>
                  <a:lnTo>
                    <a:pt x="82" y="0"/>
                  </a:lnTo>
                  <a:lnTo>
                    <a:pt x="281" y="3"/>
                  </a:lnTo>
                  <a:lnTo>
                    <a:pt x="206" y="82"/>
                  </a:lnTo>
                  <a:lnTo>
                    <a:pt x="0" y="79"/>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43" name="Freeform 42"/>
            <p:cNvSpPr>
              <a:spLocks/>
            </p:cNvSpPr>
            <p:nvPr/>
          </p:nvSpPr>
          <p:spPr bwMode="auto">
            <a:xfrm>
              <a:off x="2989" y="1155"/>
              <a:ext cx="75" cy="359"/>
            </a:xfrm>
            <a:custGeom>
              <a:avLst/>
              <a:gdLst/>
              <a:ahLst/>
              <a:cxnLst>
                <a:cxn ang="0">
                  <a:pos x="75" y="0"/>
                </a:cxn>
                <a:cxn ang="0">
                  <a:pos x="75" y="359"/>
                </a:cxn>
                <a:cxn ang="0">
                  <a:pos x="0" y="359"/>
                </a:cxn>
                <a:cxn ang="0">
                  <a:pos x="0" y="82"/>
                </a:cxn>
                <a:cxn ang="0">
                  <a:pos x="75" y="0"/>
                </a:cxn>
              </a:cxnLst>
              <a:rect l="0" t="0" r="r" b="b"/>
              <a:pathLst>
                <a:path w="75" h="359">
                  <a:moveTo>
                    <a:pt x="75" y="0"/>
                  </a:moveTo>
                  <a:lnTo>
                    <a:pt x="75" y="359"/>
                  </a:lnTo>
                  <a:lnTo>
                    <a:pt x="0" y="359"/>
                  </a:lnTo>
                  <a:lnTo>
                    <a:pt x="0" y="82"/>
                  </a:lnTo>
                  <a:lnTo>
                    <a:pt x="75" y="0"/>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44" name="Freeform 43"/>
            <p:cNvSpPr>
              <a:spLocks/>
            </p:cNvSpPr>
            <p:nvPr/>
          </p:nvSpPr>
          <p:spPr bwMode="auto">
            <a:xfrm>
              <a:off x="2783" y="1234"/>
              <a:ext cx="206" cy="280"/>
            </a:xfrm>
            <a:custGeom>
              <a:avLst/>
              <a:gdLst/>
              <a:ahLst/>
              <a:cxnLst>
                <a:cxn ang="0">
                  <a:pos x="0" y="280"/>
                </a:cxn>
                <a:cxn ang="0">
                  <a:pos x="0" y="0"/>
                </a:cxn>
                <a:cxn ang="0">
                  <a:pos x="206" y="3"/>
                </a:cxn>
                <a:cxn ang="0">
                  <a:pos x="206" y="280"/>
                </a:cxn>
                <a:cxn ang="0">
                  <a:pos x="0" y="280"/>
                </a:cxn>
              </a:cxnLst>
              <a:rect l="0" t="0" r="r" b="b"/>
              <a:pathLst>
                <a:path w="206" h="280">
                  <a:moveTo>
                    <a:pt x="0" y="280"/>
                  </a:moveTo>
                  <a:lnTo>
                    <a:pt x="0" y="0"/>
                  </a:lnTo>
                  <a:lnTo>
                    <a:pt x="206" y="3"/>
                  </a:lnTo>
                  <a:lnTo>
                    <a:pt x="206" y="280"/>
                  </a:lnTo>
                  <a:lnTo>
                    <a:pt x="0" y="280"/>
                  </a:lnTo>
                  <a:close/>
                </a:path>
              </a:pathLst>
            </a:custGeom>
            <a:solidFill>
              <a:srgbClr val="FFFFFF"/>
            </a:solidFill>
            <a:ln w="0">
              <a:solidFill>
                <a:srgbClr val="000000"/>
              </a:solidFill>
              <a:prstDash val="solid"/>
              <a:round/>
              <a:headEnd/>
              <a:tailEnd/>
            </a:ln>
          </p:spPr>
          <p:txBody>
            <a:bodyPr>
              <a:prstTxWarp prst="textNoShape">
                <a:avLst/>
              </a:prstTxWarp>
            </a:bodyPr>
            <a:lstStyle/>
            <a:p>
              <a:endParaRPr lang="en-US" dirty="0"/>
            </a:p>
          </p:txBody>
        </p:sp>
        <p:sp>
          <p:nvSpPr>
            <p:cNvPr id="45" name="Freeform 44"/>
            <p:cNvSpPr>
              <a:spLocks/>
            </p:cNvSpPr>
            <p:nvPr/>
          </p:nvSpPr>
          <p:spPr bwMode="auto">
            <a:xfrm>
              <a:off x="2071" y="1514"/>
              <a:ext cx="1605" cy="30"/>
            </a:xfrm>
            <a:custGeom>
              <a:avLst/>
              <a:gdLst/>
              <a:ahLst/>
              <a:cxnLst>
                <a:cxn ang="0">
                  <a:pos x="111" y="0"/>
                </a:cxn>
                <a:cxn ang="0">
                  <a:pos x="1605" y="0"/>
                </a:cxn>
                <a:cxn ang="0">
                  <a:pos x="1572" y="30"/>
                </a:cxn>
                <a:cxn ang="0">
                  <a:pos x="0" y="30"/>
                </a:cxn>
                <a:cxn ang="0">
                  <a:pos x="111" y="0"/>
                </a:cxn>
              </a:cxnLst>
              <a:rect l="0" t="0" r="r" b="b"/>
              <a:pathLst>
                <a:path w="1605" h="30">
                  <a:moveTo>
                    <a:pt x="111" y="0"/>
                  </a:moveTo>
                  <a:lnTo>
                    <a:pt x="1605" y="0"/>
                  </a:lnTo>
                  <a:lnTo>
                    <a:pt x="1572" y="30"/>
                  </a:lnTo>
                  <a:lnTo>
                    <a:pt x="0" y="30"/>
                  </a:lnTo>
                  <a:lnTo>
                    <a:pt x="111" y="0"/>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46" name="Freeform 45"/>
            <p:cNvSpPr>
              <a:spLocks/>
            </p:cNvSpPr>
            <p:nvPr/>
          </p:nvSpPr>
          <p:spPr bwMode="auto">
            <a:xfrm>
              <a:off x="3643" y="1514"/>
              <a:ext cx="232" cy="210"/>
            </a:xfrm>
            <a:custGeom>
              <a:avLst/>
              <a:gdLst/>
              <a:ahLst/>
              <a:cxnLst>
                <a:cxn ang="0">
                  <a:pos x="33" y="0"/>
                </a:cxn>
                <a:cxn ang="0">
                  <a:pos x="232" y="182"/>
                </a:cxn>
                <a:cxn ang="0">
                  <a:pos x="193" y="210"/>
                </a:cxn>
                <a:cxn ang="0">
                  <a:pos x="0" y="30"/>
                </a:cxn>
                <a:cxn ang="0">
                  <a:pos x="33" y="0"/>
                </a:cxn>
              </a:cxnLst>
              <a:rect l="0" t="0" r="r" b="b"/>
              <a:pathLst>
                <a:path w="232" h="210">
                  <a:moveTo>
                    <a:pt x="33" y="0"/>
                  </a:moveTo>
                  <a:lnTo>
                    <a:pt x="232" y="182"/>
                  </a:lnTo>
                  <a:lnTo>
                    <a:pt x="193" y="210"/>
                  </a:lnTo>
                  <a:lnTo>
                    <a:pt x="0" y="30"/>
                  </a:lnTo>
                  <a:lnTo>
                    <a:pt x="33" y="0"/>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47" name="Freeform 46"/>
            <p:cNvSpPr>
              <a:spLocks/>
            </p:cNvSpPr>
            <p:nvPr/>
          </p:nvSpPr>
          <p:spPr bwMode="auto">
            <a:xfrm>
              <a:off x="2071" y="1544"/>
              <a:ext cx="1765" cy="356"/>
            </a:xfrm>
            <a:custGeom>
              <a:avLst/>
              <a:gdLst/>
              <a:ahLst/>
              <a:cxnLst>
                <a:cxn ang="0">
                  <a:pos x="1572" y="0"/>
                </a:cxn>
                <a:cxn ang="0">
                  <a:pos x="1765" y="180"/>
                </a:cxn>
                <a:cxn ang="0">
                  <a:pos x="1556" y="356"/>
                </a:cxn>
                <a:cxn ang="0">
                  <a:pos x="16" y="356"/>
                </a:cxn>
                <a:cxn ang="0">
                  <a:pos x="238" y="174"/>
                </a:cxn>
                <a:cxn ang="0">
                  <a:pos x="0" y="0"/>
                </a:cxn>
                <a:cxn ang="0">
                  <a:pos x="1572" y="0"/>
                </a:cxn>
              </a:cxnLst>
              <a:rect l="0" t="0" r="r" b="b"/>
              <a:pathLst>
                <a:path w="1765" h="356">
                  <a:moveTo>
                    <a:pt x="1572" y="0"/>
                  </a:moveTo>
                  <a:lnTo>
                    <a:pt x="1765" y="180"/>
                  </a:lnTo>
                  <a:lnTo>
                    <a:pt x="1556" y="356"/>
                  </a:lnTo>
                  <a:lnTo>
                    <a:pt x="16" y="356"/>
                  </a:lnTo>
                  <a:lnTo>
                    <a:pt x="238" y="174"/>
                  </a:lnTo>
                  <a:lnTo>
                    <a:pt x="0" y="0"/>
                  </a:lnTo>
                  <a:lnTo>
                    <a:pt x="1572" y="0"/>
                  </a:lnTo>
                  <a:close/>
                </a:path>
              </a:pathLst>
            </a:custGeom>
            <a:solidFill>
              <a:srgbClr val="FFFFFF"/>
            </a:solidFill>
            <a:ln w="0">
              <a:solidFill>
                <a:srgbClr val="000000"/>
              </a:solidFill>
              <a:prstDash val="solid"/>
              <a:round/>
              <a:headEnd/>
              <a:tailEnd/>
            </a:ln>
          </p:spPr>
          <p:txBody>
            <a:bodyPr>
              <a:prstTxWarp prst="textNoShape">
                <a:avLst/>
              </a:prstTxWarp>
            </a:bodyPr>
            <a:lstStyle/>
            <a:p>
              <a:endParaRPr lang="en-US" dirty="0"/>
            </a:p>
          </p:txBody>
        </p:sp>
        <p:sp>
          <p:nvSpPr>
            <p:cNvPr id="48" name="Freeform 47"/>
            <p:cNvSpPr>
              <a:spLocks/>
            </p:cNvSpPr>
            <p:nvPr/>
          </p:nvSpPr>
          <p:spPr bwMode="auto">
            <a:xfrm>
              <a:off x="2783" y="1900"/>
              <a:ext cx="164" cy="43"/>
            </a:xfrm>
            <a:custGeom>
              <a:avLst/>
              <a:gdLst/>
              <a:ahLst/>
              <a:cxnLst>
                <a:cxn ang="0">
                  <a:pos x="0" y="0"/>
                </a:cxn>
                <a:cxn ang="0">
                  <a:pos x="164" y="0"/>
                </a:cxn>
                <a:cxn ang="0">
                  <a:pos x="0" y="43"/>
                </a:cxn>
                <a:cxn ang="0">
                  <a:pos x="0" y="0"/>
                </a:cxn>
              </a:cxnLst>
              <a:rect l="0" t="0" r="r" b="b"/>
              <a:pathLst>
                <a:path w="164" h="43">
                  <a:moveTo>
                    <a:pt x="0" y="0"/>
                  </a:moveTo>
                  <a:lnTo>
                    <a:pt x="164" y="0"/>
                  </a:lnTo>
                  <a:lnTo>
                    <a:pt x="0" y="43"/>
                  </a:lnTo>
                  <a:lnTo>
                    <a:pt x="0" y="0"/>
                  </a:lnTo>
                  <a:close/>
                </a:path>
              </a:pathLst>
            </a:custGeom>
            <a:solidFill>
              <a:srgbClr val="FFFFFF"/>
            </a:solidFill>
            <a:ln w="0">
              <a:solidFill>
                <a:srgbClr val="000000"/>
              </a:solidFill>
              <a:prstDash val="solid"/>
              <a:round/>
              <a:headEnd/>
              <a:tailEnd/>
            </a:ln>
          </p:spPr>
          <p:txBody>
            <a:bodyPr>
              <a:prstTxWarp prst="textNoShape">
                <a:avLst/>
              </a:prstTxWarp>
            </a:bodyPr>
            <a:lstStyle/>
            <a:p>
              <a:endParaRPr lang="en-US" dirty="0"/>
            </a:p>
          </p:txBody>
        </p:sp>
        <p:sp>
          <p:nvSpPr>
            <p:cNvPr id="49" name="Freeform 48"/>
            <p:cNvSpPr>
              <a:spLocks/>
            </p:cNvSpPr>
            <p:nvPr/>
          </p:nvSpPr>
          <p:spPr bwMode="auto">
            <a:xfrm>
              <a:off x="2391" y="1900"/>
              <a:ext cx="644" cy="530"/>
            </a:xfrm>
            <a:custGeom>
              <a:avLst/>
              <a:gdLst/>
              <a:ahLst/>
              <a:cxnLst>
                <a:cxn ang="0">
                  <a:pos x="644" y="0"/>
                </a:cxn>
                <a:cxn ang="0">
                  <a:pos x="66" y="158"/>
                </a:cxn>
                <a:cxn ang="0">
                  <a:pos x="141" y="286"/>
                </a:cxn>
                <a:cxn ang="0">
                  <a:pos x="56" y="530"/>
                </a:cxn>
                <a:cxn ang="0">
                  <a:pos x="7" y="514"/>
                </a:cxn>
                <a:cxn ang="0">
                  <a:pos x="95" y="292"/>
                </a:cxn>
                <a:cxn ang="0">
                  <a:pos x="0" y="143"/>
                </a:cxn>
                <a:cxn ang="0">
                  <a:pos x="556" y="0"/>
                </a:cxn>
                <a:cxn ang="0">
                  <a:pos x="644" y="0"/>
                </a:cxn>
              </a:cxnLst>
              <a:rect l="0" t="0" r="r" b="b"/>
              <a:pathLst>
                <a:path w="644" h="530">
                  <a:moveTo>
                    <a:pt x="644" y="0"/>
                  </a:moveTo>
                  <a:lnTo>
                    <a:pt x="66" y="158"/>
                  </a:lnTo>
                  <a:lnTo>
                    <a:pt x="141" y="286"/>
                  </a:lnTo>
                  <a:lnTo>
                    <a:pt x="56" y="530"/>
                  </a:lnTo>
                  <a:lnTo>
                    <a:pt x="7" y="514"/>
                  </a:lnTo>
                  <a:lnTo>
                    <a:pt x="95" y="292"/>
                  </a:lnTo>
                  <a:lnTo>
                    <a:pt x="0" y="143"/>
                  </a:lnTo>
                  <a:lnTo>
                    <a:pt x="556" y="0"/>
                  </a:lnTo>
                  <a:lnTo>
                    <a:pt x="644" y="0"/>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50" name="Freeform 49"/>
            <p:cNvSpPr>
              <a:spLocks/>
            </p:cNvSpPr>
            <p:nvPr/>
          </p:nvSpPr>
          <p:spPr bwMode="auto">
            <a:xfrm>
              <a:off x="2447" y="1900"/>
              <a:ext cx="1019" cy="530"/>
            </a:xfrm>
            <a:custGeom>
              <a:avLst/>
              <a:gdLst/>
              <a:ahLst/>
              <a:cxnLst>
                <a:cxn ang="0">
                  <a:pos x="10" y="158"/>
                </a:cxn>
                <a:cxn ang="0">
                  <a:pos x="591" y="0"/>
                </a:cxn>
                <a:cxn ang="0">
                  <a:pos x="941" y="0"/>
                </a:cxn>
                <a:cxn ang="0">
                  <a:pos x="1019" y="70"/>
                </a:cxn>
                <a:cxn ang="0">
                  <a:pos x="908" y="253"/>
                </a:cxn>
                <a:cxn ang="0">
                  <a:pos x="0" y="530"/>
                </a:cxn>
                <a:cxn ang="0">
                  <a:pos x="85" y="286"/>
                </a:cxn>
                <a:cxn ang="0">
                  <a:pos x="10" y="158"/>
                </a:cxn>
              </a:cxnLst>
              <a:rect l="0" t="0" r="r" b="b"/>
              <a:pathLst>
                <a:path w="1019" h="530">
                  <a:moveTo>
                    <a:pt x="10" y="158"/>
                  </a:moveTo>
                  <a:lnTo>
                    <a:pt x="591" y="0"/>
                  </a:lnTo>
                  <a:lnTo>
                    <a:pt x="941" y="0"/>
                  </a:lnTo>
                  <a:lnTo>
                    <a:pt x="1019" y="70"/>
                  </a:lnTo>
                  <a:lnTo>
                    <a:pt x="908" y="253"/>
                  </a:lnTo>
                  <a:lnTo>
                    <a:pt x="0" y="530"/>
                  </a:lnTo>
                  <a:lnTo>
                    <a:pt x="85" y="286"/>
                  </a:lnTo>
                  <a:lnTo>
                    <a:pt x="10" y="158"/>
                  </a:lnTo>
                  <a:close/>
                </a:path>
              </a:pathLst>
            </a:custGeom>
            <a:solidFill>
              <a:srgbClr val="FFFFFF"/>
            </a:solidFill>
            <a:ln w="0">
              <a:solidFill>
                <a:srgbClr val="000000"/>
              </a:solidFill>
              <a:prstDash val="solid"/>
              <a:round/>
              <a:headEnd/>
              <a:tailEnd/>
            </a:ln>
          </p:spPr>
          <p:txBody>
            <a:bodyPr>
              <a:prstTxWarp prst="textNoShape">
                <a:avLst/>
              </a:prstTxWarp>
            </a:bodyPr>
            <a:lstStyle/>
            <a:p>
              <a:endParaRPr lang="en-US" dirty="0"/>
            </a:p>
          </p:txBody>
        </p:sp>
        <p:sp>
          <p:nvSpPr>
            <p:cNvPr id="51" name="Freeform 50"/>
            <p:cNvSpPr>
              <a:spLocks/>
            </p:cNvSpPr>
            <p:nvPr/>
          </p:nvSpPr>
          <p:spPr bwMode="auto">
            <a:xfrm>
              <a:off x="2881" y="2262"/>
              <a:ext cx="902" cy="34"/>
            </a:xfrm>
            <a:custGeom>
              <a:avLst/>
              <a:gdLst/>
              <a:ahLst/>
              <a:cxnLst>
                <a:cxn ang="0">
                  <a:pos x="105" y="0"/>
                </a:cxn>
                <a:cxn ang="0">
                  <a:pos x="902" y="0"/>
                </a:cxn>
                <a:cxn ang="0">
                  <a:pos x="883" y="34"/>
                </a:cxn>
                <a:cxn ang="0">
                  <a:pos x="0" y="34"/>
                </a:cxn>
                <a:cxn ang="0">
                  <a:pos x="105" y="0"/>
                </a:cxn>
              </a:cxnLst>
              <a:rect l="0" t="0" r="r" b="b"/>
              <a:pathLst>
                <a:path w="902" h="34">
                  <a:moveTo>
                    <a:pt x="105" y="0"/>
                  </a:moveTo>
                  <a:lnTo>
                    <a:pt x="902" y="0"/>
                  </a:lnTo>
                  <a:lnTo>
                    <a:pt x="883" y="34"/>
                  </a:lnTo>
                  <a:lnTo>
                    <a:pt x="0" y="34"/>
                  </a:lnTo>
                  <a:lnTo>
                    <a:pt x="105" y="0"/>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52" name="Freeform 51"/>
            <p:cNvSpPr>
              <a:spLocks/>
            </p:cNvSpPr>
            <p:nvPr/>
          </p:nvSpPr>
          <p:spPr bwMode="auto">
            <a:xfrm>
              <a:off x="2084" y="2296"/>
              <a:ext cx="1686" cy="362"/>
            </a:xfrm>
            <a:custGeom>
              <a:avLst/>
              <a:gdLst/>
              <a:ahLst/>
              <a:cxnLst>
                <a:cxn ang="0">
                  <a:pos x="801" y="0"/>
                </a:cxn>
                <a:cxn ang="0">
                  <a:pos x="1680" y="0"/>
                </a:cxn>
                <a:cxn ang="0">
                  <a:pos x="1520" y="173"/>
                </a:cxn>
                <a:cxn ang="0">
                  <a:pos x="1686" y="362"/>
                </a:cxn>
                <a:cxn ang="0">
                  <a:pos x="222" y="362"/>
                </a:cxn>
                <a:cxn ang="0">
                  <a:pos x="0" y="179"/>
                </a:cxn>
                <a:cxn ang="0">
                  <a:pos x="212" y="6"/>
                </a:cxn>
                <a:cxn ang="0">
                  <a:pos x="356" y="6"/>
                </a:cxn>
                <a:cxn ang="0">
                  <a:pos x="314" y="118"/>
                </a:cxn>
                <a:cxn ang="0">
                  <a:pos x="363" y="134"/>
                </a:cxn>
                <a:cxn ang="0">
                  <a:pos x="801" y="0"/>
                </a:cxn>
              </a:cxnLst>
              <a:rect l="0" t="0" r="r" b="b"/>
              <a:pathLst>
                <a:path w="1686" h="362">
                  <a:moveTo>
                    <a:pt x="801" y="0"/>
                  </a:moveTo>
                  <a:lnTo>
                    <a:pt x="1680" y="0"/>
                  </a:lnTo>
                  <a:lnTo>
                    <a:pt x="1520" y="173"/>
                  </a:lnTo>
                  <a:lnTo>
                    <a:pt x="1686" y="362"/>
                  </a:lnTo>
                  <a:lnTo>
                    <a:pt x="222" y="362"/>
                  </a:lnTo>
                  <a:lnTo>
                    <a:pt x="0" y="179"/>
                  </a:lnTo>
                  <a:lnTo>
                    <a:pt x="212" y="6"/>
                  </a:lnTo>
                  <a:lnTo>
                    <a:pt x="356" y="6"/>
                  </a:lnTo>
                  <a:lnTo>
                    <a:pt x="314" y="118"/>
                  </a:lnTo>
                  <a:lnTo>
                    <a:pt x="363" y="134"/>
                  </a:lnTo>
                  <a:lnTo>
                    <a:pt x="801" y="0"/>
                  </a:lnTo>
                  <a:close/>
                </a:path>
              </a:pathLst>
            </a:custGeom>
            <a:solidFill>
              <a:srgbClr val="FFFFFF"/>
            </a:solidFill>
            <a:ln w="0">
              <a:solidFill>
                <a:srgbClr val="000000"/>
              </a:solidFill>
              <a:prstDash val="solid"/>
              <a:round/>
              <a:headEnd/>
              <a:tailEnd/>
            </a:ln>
          </p:spPr>
          <p:txBody>
            <a:bodyPr>
              <a:prstTxWarp prst="textNoShape">
                <a:avLst/>
              </a:prstTxWarp>
            </a:bodyPr>
            <a:lstStyle/>
            <a:p>
              <a:endParaRPr lang="en-US" dirty="0"/>
            </a:p>
          </p:txBody>
        </p:sp>
        <p:sp>
          <p:nvSpPr>
            <p:cNvPr id="53" name="Freeform 52"/>
            <p:cNvSpPr>
              <a:spLocks/>
            </p:cNvSpPr>
            <p:nvPr/>
          </p:nvSpPr>
          <p:spPr bwMode="auto">
            <a:xfrm>
              <a:off x="2296" y="2268"/>
              <a:ext cx="161" cy="34"/>
            </a:xfrm>
            <a:custGeom>
              <a:avLst/>
              <a:gdLst/>
              <a:ahLst/>
              <a:cxnLst>
                <a:cxn ang="0">
                  <a:pos x="144" y="34"/>
                </a:cxn>
                <a:cxn ang="0">
                  <a:pos x="0" y="34"/>
                </a:cxn>
                <a:cxn ang="0">
                  <a:pos x="46" y="0"/>
                </a:cxn>
                <a:cxn ang="0">
                  <a:pos x="161" y="0"/>
                </a:cxn>
                <a:cxn ang="0">
                  <a:pos x="144" y="34"/>
                </a:cxn>
              </a:cxnLst>
              <a:rect l="0" t="0" r="r" b="b"/>
              <a:pathLst>
                <a:path w="161" h="34">
                  <a:moveTo>
                    <a:pt x="144" y="34"/>
                  </a:moveTo>
                  <a:lnTo>
                    <a:pt x="0" y="34"/>
                  </a:lnTo>
                  <a:lnTo>
                    <a:pt x="46" y="0"/>
                  </a:lnTo>
                  <a:lnTo>
                    <a:pt x="161" y="0"/>
                  </a:lnTo>
                  <a:lnTo>
                    <a:pt x="144" y="34"/>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54" name="Freeform 53"/>
            <p:cNvSpPr>
              <a:spLocks/>
            </p:cNvSpPr>
            <p:nvPr/>
          </p:nvSpPr>
          <p:spPr bwMode="auto">
            <a:xfrm>
              <a:off x="2783" y="2658"/>
              <a:ext cx="206" cy="420"/>
            </a:xfrm>
            <a:custGeom>
              <a:avLst/>
              <a:gdLst/>
              <a:ahLst/>
              <a:cxnLst>
                <a:cxn ang="0">
                  <a:pos x="0" y="0"/>
                </a:cxn>
                <a:cxn ang="0">
                  <a:pos x="0" y="420"/>
                </a:cxn>
                <a:cxn ang="0">
                  <a:pos x="206" y="365"/>
                </a:cxn>
                <a:cxn ang="0">
                  <a:pos x="206" y="0"/>
                </a:cxn>
                <a:cxn ang="0">
                  <a:pos x="0" y="0"/>
                </a:cxn>
              </a:cxnLst>
              <a:rect l="0" t="0" r="r" b="b"/>
              <a:pathLst>
                <a:path w="206" h="420">
                  <a:moveTo>
                    <a:pt x="0" y="0"/>
                  </a:moveTo>
                  <a:lnTo>
                    <a:pt x="0" y="420"/>
                  </a:lnTo>
                  <a:lnTo>
                    <a:pt x="206" y="365"/>
                  </a:lnTo>
                  <a:lnTo>
                    <a:pt x="206" y="0"/>
                  </a:lnTo>
                  <a:lnTo>
                    <a:pt x="0" y="0"/>
                  </a:lnTo>
                  <a:close/>
                </a:path>
              </a:pathLst>
            </a:custGeom>
            <a:solidFill>
              <a:srgbClr val="FFFFFF"/>
            </a:solidFill>
            <a:ln w="0">
              <a:solidFill>
                <a:srgbClr val="000000"/>
              </a:solidFill>
              <a:prstDash val="solid"/>
              <a:round/>
              <a:headEnd/>
              <a:tailEnd/>
            </a:ln>
          </p:spPr>
          <p:txBody>
            <a:bodyPr>
              <a:prstTxWarp prst="textNoShape">
                <a:avLst/>
              </a:prstTxWarp>
            </a:bodyPr>
            <a:lstStyle/>
            <a:p>
              <a:endParaRPr lang="en-US" dirty="0"/>
            </a:p>
          </p:txBody>
        </p:sp>
        <p:sp>
          <p:nvSpPr>
            <p:cNvPr id="55" name="Freeform 54"/>
            <p:cNvSpPr>
              <a:spLocks/>
            </p:cNvSpPr>
            <p:nvPr/>
          </p:nvSpPr>
          <p:spPr bwMode="auto">
            <a:xfrm>
              <a:off x="2989" y="2658"/>
              <a:ext cx="75" cy="365"/>
            </a:xfrm>
            <a:custGeom>
              <a:avLst/>
              <a:gdLst/>
              <a:ahLst/>
              <a:cxnLst>
                <a:cxn ang="0">
                  <a:pos x="0" y="0"/>
                </a:cxn>
                <a:cxn ang="0">
                  <a:pos x="75" y="0"/>
                </a:cxn>
                <a:cxn ang="0">
                  <a:pos x="75" y="343"/>
                </a:cxn>
                <a:cxn ang="0">
                  <a:pos x="0" y="365"/>
                </a:cxn>
                <a:cxn ang="0">
                  <a:pos x="0" y="0"/>
                </a:cxn>
              </a:cxnLst>
              <a:rect l="0" t="0" r="r" b="b"/>
              <a:pathLst>
                <a:path w="75" h="365">
                  <a:moveTo>
                    <a:pt x="0" y="0"/>
                  </a:moveTo>
                  <a:lnTo>
                    <a:pt x="75" y="0"/>
                  </a:lnTo>
                  <a:lnTo>
                    <a:pt x="75" y="343"/>
                  </a:lnTo>
                  <a:lnTo>
                    <a:pt x="0" y="365"/>
                  </a:lnTo>
                  <a:lnTo>
                    <a:pt x="0" y="0"/>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56" name="Freeform 55"/>
            <p:cNvSpPr>
              <a:spLocks/>
            </p:cNvSpPr>
            <p:nvPr/>
          </p:nvSpPr>
          <p:spPr bwMode="auto">
            <a:xfrm>
              <a:off x="2538" y="2658"/>
              <a:ext cx="245" cy="197"/>
            </a:xfrm>
            <a:custGeom>
              <a:avLst/>
              <a:gdLst/>
              <a:ahLst/>
              <a:cxnLst>
                <a:cxn ang="0">
                  <a:pos x="245" y="0"/>
                </a:cxn>
                <a:cxn ang="0">
                  <a:pos x="196" y="0"/>
                </a:cxn>
                <a:cxn ang="0">
                  <a:pos x="0" y="197"/>
                </a:cxn>
                <a:cxn ang="0">
                  <a:pos x="49" y="197"/>
                </a:cxn>
                <a:cxn ang="0">
                  <a:pos x="245" y="0"/>
                </a:cxn>
              </a:cxnLst>
              <a:rect l="0" t="0" r="r" b="b"/>
              <a:pathLst>
                <a:path w="245" h="197">
                  <a:moveTo>
                    <a:pt x="245" y="0"/>
                  </a:moveTo>
                  <a:lnTo>
                    <a:pt x="196" y="0"/>
                  </a:lnTo>
                  <a:lnTo>
                    <a:pt x="0" y="197"/>
                  </a:lnTo>
                  <a:lnTo>
                    <a:pt x="49" y="197"/>
                  </a:lnTo>
                  <a:lnTo>
                    <a:pt x="245" y="0"/>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57" name="Freeform 56"/>
            <p:cNvSpPr>
              <a:spLocks/>
            </p:cNvSpPr>
            <p:nvPr/>
          </p:nvSpPr>
          <p:spPr bwMode="auto">
            <a:xfrm>
              <a:off x="2470" y="2855"/>
              <a:ext cx="121" cy="223"/>
            </a:xfrm>
            <a:custGeom>
              <a:avLst/>
              <a:gdLst/>
              <a:ahLst/>
              <a:cxnLst>
                <a:cxn ang="0">
                  <a:pos x="68" y="0"/>
                </a:cxn>
                <a:cxn ang="0">
                  <a:pos x="121" y="0"/>
                </a:cxn>
                <a:cxn ang="0">
                  <a:pos x="49" y="223"/>
                </a:cxn>
                <a:cxn ang="0">
                  <a:pos x="0" y="223"/>
                </a:cxn>
                <a:cxn ang="0">
                  <a:pos x="68" y="0"/>
                </a:cxn>
              </a:cxnLst>
              <a:rect l="0" t="0" r="r" b="b"/>
              <a:pathLst>
                <a:path w="121" h="223">
                  <a:moveTo>
                    <a:pt x="68" y="0"/>
                  </a:moveTo>
                  <a:lnTo>
                    <a:pt x="121" y="0"/>
                  </a:lnTo>
                  <a:lnTo>
                    <a:pt x="49" y="223"/>
                  </a:lnTo>
                  <a:lnTo>
                    <a:pt x="0" y="223"/>
                  </a:lnTo>
                  <a:lnTo>
                    <a:pt x="68" y="0"/>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58" name="Freeform 57"/>
            <p:cNvSpPr>
              <a:spLocks/>
            </p:cNvSpPr>
            <p:nvPr/>
          </p:nvSpPr>
          <p:spPr bwMode="auto">
            <a:xfrm>
              <a:off x="2470" y="3078"/>
              <a:ext cx="166" cy="161"/>
            </a:xfrm>
            <a:custGeom>
              <a:avLst/>
              <a:gdLst/>
              <a:ahLst/>
              <a:cxnLst>
                <a:cxn ang="0">
                  <a:pos x="49" y="0"/>
                </a:cxn>
                <a:cxn ang="0">
                  <a:pos x="166" y="161"/>
                </a:cxn>
                <a:cxn ang="0">
                  <a:pos x="111" y="161"/>
                </a:cxn>
                <a:cxn ang="0">
                  <a:pos x="0" y="0"/>
                </a:cxn>
                <a:cxn ang="0">
                  <a:pos x="49" y="0"/>
                </a:cxn>
              </a:cxnLst>
              <a:rect l="0" t="0" r="r" b="b"/>
              <a:pathLst>
                <a:path w="166" h="161">
                  <a:moveTo>
                    <a:pt x="49" y="0"/>
                  </a:moveTo>
                  <a:lnTo>
                    <a:pt x="166" y="161"/>
                  </a:lnTo>
                  <a:lnTo>
                    <a:pt x="111" y="161"/>
                  </a:lnTo>
                  <a:lnTo>
                    <a:pt x="0" y="0"/>
                  </a:lnTo>
                  <a:lnTo>
                    <a:pt x="49" y="0"/>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59" name="Freeform 58"/>
            <p:cNvSpPr>
              <a:spLocks/>
            </p:cNvSpPr>
            <p:nvPr/>
          </p:nvSpPr>
          <p:spPr bwMode="auto">
            <a:xfrm>
              <a:off x="2519" y="2658"/>
              <a:ext cx="264" cy="581"/>
            </a:xfrm>
            <a:custGeom>
              <a:avLst/>
              <a:gdLst/>
              <a:ahLst/>
              <a:cxnLst>
                <a:cxn ang="0">
                  <a:pos x="264" y="0"/>
                </a:cxn>
                <a:cxn ang="0">
                  <a:pos x="264" y="420"/>
                </a:cxn>
                <a:cxn ang="0">
                  <a:pos x="117" y="581"/>
                </a:cxn>
                <a:cxn ang="0">
                  <a:pos x="0" y="420"/>
                </a:cxn>
                <a:cxn ang="0">
                  <a:pos x="72" y="197"/>
                </a:cxn>
                <a:cxn ang="0">
                  <a:pos x="264" y="0"/>
                </a:cxn>
              </a:cxnLst>
              <a:rect l="0" t="0" r="r" b="b"/>
              <a:pathLst>
                <a:path w="264" h="581">
                  <a:moveTo>
                    <a:pt x="264" y="0"/>
                  </a:moveTo>
                  <a:lnTo>
                    <a:pt x="264" y="420"/>
                  </a:lnTo>
                  <a:lnTo>
                    <a:pt x="117" y="581"/>
                  </a:lnTo>
                  <a:lnTo>
                    <a:pt x="0" y="420"/>
                  </a:lnTo>
                  <a:lnTo>
                    <a:pt x="72" y="197"/>
                  </a:lnTo>
                  <a:lnTo>
                    <a:pt x="264" y="0"/>
                  </a:lnTo>
                  <a:close/>
                </a:path>
              </a:pathLst>
            </a:custGeom>
            <a:solidFill>
              <a:srgbClr val="FFFFFF"/>
            </a:solidFill>
            <a:ln w="0">
              <a:solidFill>
                <a:srgbClr val="000000"/>
              </a:solidFill>
              <a:prstDash val="solid"/>
              <a:round/>
              <a:headEnd/>
              <a:tailEnd/>
            </a:ln>
          </p:spPr>
          <p:txBody>
            <a:bodyPr>
              <a:prstTxWarp prst="textNoShape">
                <a:avLst/>
              </a:prstTxWarp>
            </a:bodyPr>
            <a:lstStyle/>
            <a:p>
              <a:endParaRPr lang="en-US" dirty="0"/>
            </a:p>
          </p:txBody>
        </p:sp>
        <p:sp>
          <p:nvSpPr>
            <p:cNvPr id="60" name="Freeform 59"/>
            <p:cNvSpPr>
              <a:spLocks/>
            </p:cNvSpPr>
            <p:nvPr/>
          </p:nvSpPr>
          <p:spPr bwMode="auto">
            <a:xfrm>
              <a:off x="3064" y="2658"/>
              <a:ext cx="121" cy="170"/>
            </a:xfrm>
            <a:custGeom>
              <a:avLst/>
              <a:gdLst/>
              <a:ahLst/>
              <a:cxnLst>
                <a:cxn ang="0">
                  <a:pos x="0" y="0"/>
                </a:cxn>
                <a:cxn ang="0">
                  <a:pos x="121" y="0"/>
                </a:cxn>
                <a:cxn ang="0">
                  <a:pos x="0" y="170"/>
                </a:cxn>
                <a:cxn ang="0">
                  <a:pos x="0" y="0"/>
                </a:cxn>
              </a:cxnLst>
              <a:rect l="0" t="0" r="r" b="b"/>
              <a:pathLst>
                <a:path w="121" h="170">
                  <a:moveTo>
                    <a:pt x="0" y="0"/>
                  </a:moveTo>
                  <a:lnTo>
                    <a:pt x="121" y="0"/>
                  </a:lnTo>
                  <a:lnTo>
                    <a:pt x="0" y="170"/>
                  </a:lnTo>
                  <a:lnTo>
                    <a:pt x="0" y="0"/>
                  </a:lnTo>
                  <a:close/>
                </a:path>
              </a:pathLst>
            </a:custGeom>
            <a:solidFill>
              <a:srgbClr val="FFFFFF"/>
            </a:solidFill>
            <a:ln w="0">
              <a:solidFill>
                <a:srgbClr val="000000"/>
              </a:solidFill>
              <a:prstDash val="solid"/>
              <a:round/>
              <a:headEnd/>
              <a:tailEnd/>
            </a:ln>
          </p:spPr>
          <p:txBody>
            <a:bodyPr>
              <a:prstTxWarp prst="textNoShape">
                <a:avLst/>
              </a:prstTxWarp>
            </a:bodyPr>
            <a:lstStyle/>
            <a:p>
              <a:endParaRPr lang="en-US" dirty="0"/>
            </a:p>
          </p:txBody>
        </p:sp>
        <p:sp>
          <p:nvSpPr>
            <p:cNvPr id="61" name="Freeform 60"/>
            <p:cNvSpPr>
              <a:spLocks/>
            </p:cNvSpPr>
            <p:nvPr/>
          </p:nvSpPr>
          <p:spPr bwMode="auto">
            <a:xfrm>
              <a:off x="2336" y="2877"/>
              <a:ext cx="186" cy="64"/>
            </a:xfrm>
            <a:custGeom>
              <a:avLst/>
              <a:gdLst/>
              <a:ahLst/>
              <a:cxnLst>
                <a:cxn ang="0">
                  <a:pos x="186" y="33"/>
                </a:cxn>
                <a:cxn ang="0">
                  <a:pos x="45" y="0"/>
                </a:cxn>
                <a:cxn ang="0">
                  <a:pos x="0" y="15"/>
                </a:cxn>
                <a:cxn ang="0">
                  <a:pos x="179" y="64"/>
                </a:cxn>
                <a:cxn ang="0">
                  <a:pos x="186" y="33"/>
                </a:cxn>
              </a:cxnLst>
              <a:rect l="0" t="0" r="r" b="b"/>
              <a:pathLst>
                <a:path w="186" h="64">
                  <a:moveTo>
                    <a:pt x="186" y="33"/>
                  </a:moveTo>
                  <a:lnTo>
                    <a:pt x="45" y="0"/>
                  </a:lnTo>
                  <a:lnTo>
                    <a:pt x="0" y="15"/>
                  </a:lnTo>
                  <a:lnTo>
                    <a:pt x="179" y="64"/>
                  </a:lnTo>
                  <a:lnTo>
                    <a:pt x="186" y="33"/>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62" name="Freeform 61"/>
            <p:cNvSpPr>
              <a:spLocks/>
            </p:cNvSpPr>
            <p:nvPr/>
          </p:nvSpPr>
          <p:spPr bwMode="auto">
            <a:xfrm>
              <a:off x="2071" y="2895"/>
              <a:ext cx="448" cy="347"/>
            </a:xfrm>
            <a:custGeom>
              <a:avLst/>
              <a:gdLst/>
              <a:ahLst/>
              <a:cxnLst>
                <a:cxn ang="0">
                  <a:pos x="444" y="46"/>
                </a:cxn>
                <a:cxn ang="0">
                  <a:pos x="265" y="0"/>
                </a:cxn>
                <a:cxn ang="0">
                  <a:pos x="0" y="106"/>
                </a:cxn>
                <a:cxn ang="0">
                  <a:pos x="121" y="347"/>
                </a:cxn>
                <a:cxn ang="0">
                  <a:pos x="448" y="256"/>
                </a:cxn>
                <a:cxn ang="0">
                  <a:pos x="399" y="183"/>
                </a:cxn>
                <a:cxn ang="0">
                  <a:pos x="444" y="46"/>
                </a:cxn>
              </a:cxnLst>
              <a:rect l="0" t="0" r="r" b="b"/>
              <a:pathLst>
                <a:path w="448" h="347">
                  <a:moveTo>
                    <a:pt x="444" y="46"/>
                  </a:moveTo>
                  <a:lnTo>
                    <a:pt x="265" y="0"/>
                  </a:lnTo>
                  <a:lnTo>
                    <a:pt x="0" y="106"/>
                  </a:lnTo>
                  <a:lnTo>
                    <a:pt x="121" y="347"/>
                  </a:lnTo>
                  <a:lnTo>
                    <a:pt x="448" y="256"/>
                  </a:lnTo>
                  <a:lnTo>
                    <a:pt x="399" y="183"/>
                  </a:lnTo>
                  <a:lnTo>
                    <a:pt x="444" y="46"/>
                  </a:lnTo>
                  <a:close/>
                </a:path>
              </a:pathLst>
            </a:custGeom>
            <a:solidFill>
              <a:srgbClr val="FFFFFF"/>
            </a:solidFill>
            <a:ln w="0">
              <a:solidFill>
                <a:srgbClr val="000000"/>
              </a:solidFill>
              <a:prstDash val="solid"/>
              <a:round/>
              <a:headEnd/>
              <a:tailEnd/>
            </a:ln>
          </p:spPr>
          <p:txBody>
            <a:bodyPr>
              <a:prstTxWarp prst="textNoShape">
                <a:avLst/>
              </a:prstTxWarp>
            </a:bodyPr>
            <a:lstStyle/>
            <a:p>
              <a:endParaRPr lang="en-US" dirty="0"/>
            </a:p>
          </p:txBody>
        </p:sp>
        <p:sp>
          <p:nvSpPr>
            <p:cNvPr id="63" name="Freeform 62"/>
            <p:cNvSpPr>
              <a:spLocks/>
            </p:cNvSpPr>
            <p:nvPr/>
          </p:nvSpPr>
          <p:spPr bwMode="auto">
            <a:xfrm>
              <a:off x="1970" y="3151"/>
              <a:ext cx="568" cy="179"/>
            </a:xfrm>
            <a:custGeom>
              <a:avLst/>
              <a:gdLst/>
              <a:ahLst/>
              <a:cxnLst>
                <a:cxn ang="0">
                  <a:pos x="549" y="0"/>
                </a:cxn>
                <a:cxn ang="0">
                  <a:pos x="568" y="27"/>
                </a:cxn>
                <a:cxn ang="0">
                  <a:pos x="0" y="179"/>
                </a:cxn>
                <a:cxn ang="0">
                  <a:pos x="49" y="139"/>
                </a:cxn>
                <a:cxn ang="0">
                  <a:pos x="549" y="0"/>
                </a:cxn>
              </a:cxnLst>
              <a:rect l="0" t="0" r="r" b="b"/>
              <a:pathLst>
                <a:path w="568" h="179">
                  <a:moveTo>
                    <a:pt x="549" y="0"/>
                  </a:moveTo>
                  <a:lnTo>
                    <a:pt x="568" y="27"/>
                  </a:lnTo>
                  <a:lnTo>
                    <a:pt x="0" y="179"/>
                  </a:lnTo>
                  <a:lnTo>
                    <a:pt x="49" y="139"/>
                  </a:lnTo>
                  <a:lnTo>
                    <a:pt x="549" y="0"/>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64" name="Freeform 63"/>
            <p:cNvSpPr>
              <a:spLocks/>
            </p:cNvSpPr>
            <p:nvPr/>
          </p:nvSpPr>
          <p:spPr bwMode="auto">
            <a:xfrm>
              <a:off x="2744" y="2880"/>
              <a:ext cx="1013" cy="237"/>
            </a:xfrm>
            <a:custGeom>
              <a:avLst/>
              <a:gdLst/>
              <a:ahLst/>
              <a:cxnLst>
                <a:cxn ang="0">
                  <a:pos x="39" y="198"/>
                </a:cxn>
                <a:cxn ang="0">
                  <a:pos x="755" y="0"/>
                </a:cxn>
                <a:cxn ang="0">
                  <a:pos x="1013" y="109"/>
                </a:cxn>
                <a:cxn ang="0">
                  <a:pos x="990" y="152"/>
                </a:cxn>
                <a:cxn ang="0">
                  <a:pos x="745" y="39"/>
                </a:cxn>
                <a:cxn ang="0">
                  <a:pos x="0" y="237"/>
                </a:cxn>
                <a:cxn ang="0">
                  <a:pos x="39" y="198"/>
                </a:cxn>
              </a:cxnLst>
              <a:rect l="0" t="0" r="r" b="b"/>
              <a:pathLst>
                <a:path w="1013" h="237">
                  <a:moveTo>
                    <a:pt x="39" y="198"/>
                  </a:moveTo>
                  <a:lnTo>
                    <a:pt x="755" y="0"/>
                  </a:lnTo>
                  <a:lnTo>
                    <a:pt x="1013" y="109"/>
                  </a:lnTo>
                  <a:lnTo>
                    <a:pt x="990" y="152"/>
                  </a:lnTo>
                  <a:lnTo>
                    <a:pt x="745" y="39"/>
                  </a:lnTo>
                  <a:lnTo>
                    <a:pt x="0" y="237"/>
                  </a:lnTo>
                  <a:lnTo>
                    <a:pt x="39" y="198"/>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65" name="Freeform 64"/>
            <p:cNvSpPr>
              <a:spLocks/>
            </p:cNvSpPr>
            <p:nvPr/>
          </p:nvSpPr>
          <p:spPr bwMode="auto">
            <a:xfrm>
              <a:off x="1966" y="2919"/>
              <a:ext cx="1768" cy="743"/>
            </a:xfrm>
            <a:custGeom>
              <a:avLst/>
              <a:gdLst/>
              <a:ahLst/>
              <a:cxnLst>
                <a:cxn ang="0">
                  <a:pos x="0" y="411"/>
                </a:cxn>
                <a:cxn ang="0">
                  <a:pos x="572" y="259"/>
                </a:cxn>
                <a:cxn ang="0">
                  <a:pos x="615" y="320"/>
                </a:cxn>
                <a:cxn ang="0">
                  <a:pos x="670" y="317"/>
                </a:cxn>
                <a:cxn ang="0">
                  <a:pos x="781" y="198"/>
                </a:cxn>
                <a:cxn ang="0">
                  <a:pos x="1523" y="0"/>
                </a:cxn>
                <a:cxn ang="0">
                  <a:pos x="1768" y="113"/>
                </a:cxn>
                <a:cxn ang="0">
                  <a:pos x="1641" y="341"/>
                </a:cxn>
                <a:cxn ang="0">
                  <a:pos x="1098" y="487"/>
                </a:cxn>
                <a:cxn ang="0">
                  <a:pos x="1023" y="511"/>
                </a:cxn>
                <a:cxn ang="0">
                  <a:pos x="811" y="569"/>
                </a:cxn>
                <a:cxn ang="0">
                  <a:pos x="183" y="743"/>
                </a:cxn>
                <a:cxn ang="0">
                  <a:pos x="307" y="514"/>
                </a:cxn>
                <a:cxn ang="0">
                  <a:pos x="0" y="411"/>
                </a:cxn>
              </a:cxnLst>
              <a:rect l="0" t="0" r="r" b="b"/>
              <a:pathLst>
                <a:path w="1768" h="743">
                  <a:moveTo>
                    <a:pt x="0" y="411"/>
                  </a:moveTo>
                  <a:lnTo>
                    <a:pt x="572" y="259"/>
                  </a:lnTo>
                  <a:lnTo>
                    <a:pt x="615" y="320"/>
                  </a:lnTo>
                  <a:lnTo>
                    <a:pt x="670" y="317"/>
                  </a:lnTo>
                  <a:lnTo>
                    <a:pt x="781" y="198"/>
                  </a:lnTo>
                  <a:lnTo>
                    <a:pt x="1523" y="0"/>
                  </a:lnTo>
                  <a:lnTo>
                    <a:pt x="1768" y="113"/>
                  </a:lnTo>
                  <a:lnTo>
                    <a:pt x="1641" y="341"/>
                  </a:lnTo>
                  <a:lnTo>
                    <a:pt x="1098" y="487"/>
                  </a:lnTo>
                  <a:lnTo>
                    <a:pt x="1023" y="511"/>
                  </a:lnTo>
                  <a:lnTo>
                    <a:pt x="811" y="569"/>
                  </a:lnTo>
                  <a:lnTo>
                    <a:pt x="183" y="743"/>
                  </a:lnTo>
                  <a:lnTo>
                    <a:pt x="307" y="514"/>
                  </a:lnTo>
                  <a:lnTo>
                    <a:pt x="0" y="411"/>
                  </a:lnTo>
                  <a:close/>
                </a:path>
              </a:pathLst>
            </a:custGeom>
            <a:solidFill>
              <a:srgbClr val="FFFFFF"/>
            </a:solidFill>
            <a:ln w="0">
              <a:solidFill>
                <a:srgbClr val="000000"/>
              </a:solidFill>
              <a:prstDash val="solid"/>
              <a:round/>
              <a:headEnd/>
              <a:tailEnd/>
            </a:ln>
          </p:spPr>
          <p:txBody>
            <a:bodyPr>
              <a:prstTxWarp prst="textNoShape">
                <a:avLst/>
              </a:prstTxWarp>
            </a:bodyPr>
            <a:lstStyle/>
            <a:p>
              <a:endParaRPr lang="en-US" dirty="0"/>
            </a:p>
          </p:txBody>
        </p:sp>
        <p:sp>
          <p:nvSpPr>
            <p:cNvPr id="66" name="Freeform 65"/>
            <p:cNvSpPr>
              <a:spLocks/>
            </p:cNvSpPr>
            <p:nvPr/>
          </p:nvSpPr>
          <p:spPr bwMode="auto">
            <a:xfrm>
              <a:off x="3636" y="3184"/>
              <a:ext cx="141" cy="61"/>
            </a:xfrm>
            <a:custGeom>
              <a:avLst/>
              <a:gdLst/>
              <a:ahLst/>
              <a:cxnLst>
                <a:cxn ang="0">
                  <a:pos x="0" y="30"/>
                </a:cxn>
                <a:cxn ang="0">
                  <a:pos x="125" y="61"/>
                </a:cxn>
                <a:cxn ang="0">
                  <a:pos x="141" y="33"/>
                </a:cxn>
                <a:cxn ang="0">
                  <a:pos x="13" y="0"/>
                </a:cxn>
                <a:cxn ang="0">
                  <a:pos x="0" y="30"/>
                </a:cxn>
              </a:cxnLst>
              <a:rect l="0" t="0" r="r" b="b"/>
              <a:pathLst>
                <a:path w="141" h="61">
                  <a:moveTo>
                    <a:pt x="0" y="30"/>
                  </a:moveTo>
                  <a:lnTo>
                    <a:pt x="125" y="61"/>
                  </a:lnTo>
                  <a:lnTo>
                    <a:pt x="141" y="33"/>
                  </a:lnTo>
                  <a:lnTo>
                    <a:pt x="13" y="0"/>
                  </a:lnTo>
                  <a:lnTo>
                    <a:pt x="0" y="30"/>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67" name="Freeform 66"/>
            <p:cNvSpPr>
              <a:spLocks/>
            </p:cNvSpPr>
            <p:nvPr/>
          </p:nvSpPr>
          <p:spPr bwMode="auto">
            <a:xfrm>
              <a:off x="3064" y="3214"/>
              <a:ext cx="697" cy="372"/>
            </a:xfrm>
            <a:custGeom>
              <a:avLst/>
              <a:gdLst/>
              <a:ahLst/>
              <a:cxnLst>
                <a:cxn ang="0">
                  <a:pos x="543" y="46"/>
                </a:cxn>
                <a:cxn ang="0">
                  <a:pos x="572" y="0"/>
                </a:cxn>
                <a:cxn ang="0">
                  <a:pos x="697" y="28"/>
                </a:cxn>
                <a:cxn ang="0">
                  <a:pos x="478" y="140"/>
                </a:cxn>
                <a:cxn ang="0">
                  <a:pos x="592" y="372"/>
                </a:cxn>
                <a:cxn ang="0">
                  <a:pos x="0" y="222"/>
                </a:cxn>
                <a:cxn ang="0">
                  <a:pos x="0" y="192"/>
                </a:cxn>
                <a:cxn ang="0">
                  <a:pos x="543" y="46"/>
                </a:cxn>
              </a:cxnLst>
              <a:rect l="0" t="0" r="r" b="b"/>
              <a:pathLst>
                <a:path w="697" h="372">
                  <a:moveTo>
                    <a:pt x="543" y="46"/>
                  </a:moveTo>
                  <a:lnTo>
                    <a:pt x="572" y="0"/>
                  </a:lnTo>
                  <a:lnTo>
                    <a:pt x="697" y="28"/>
                  </a:lnTo>
                  <a:lnTo>
                    <a:pt x="478" y="140"/>
                  </a:lnTo>
                  <a:lnTo>
                    <a:pt x="592" y="372"/>
                  </a:lnTo>
                  <a:lnTo>
                    <a:pt x="0" y="222"/>
                  </a:lnTo>
                  <a:lnTo>
                    <a:pt x="0" y="192"/>
                  </a:lnTo>
                  <a:lnTo>
                    <a:pt x="543" y="46"/>
                  </a:lnTo>
                  <a:close/>
                </a:path>
              </a:pathLst>
            </a:custGeom>
            <a:solidFill>
              <a:srgbClr val="FFFFFF"/>
            </a:solidFill>
            <a:ln w="0">
              <a:solidFill>
                <a:srgbClr val="000000"/>
              </a:solidFill>
              <a:prstDash val="solid"/>
              <a:round/>
              <a:headEnd/>
              <a:tailEnd/>
            </a:ln>
          </p:spPr>
          <p:txBody>
            <a:bodyPr>
              <a:prstTxWarp prst="textNoShape">
                <a:avLst/>
              </a:prstTxWarp>
            </a:bodyPr>
            <a:lstStyle/>
            <a:p>
              <a:endParaRPr lang="en-US" dirty="0"/>
            </a:p>
          </p:txBody>
        </p:sp>
        <p:sp>
          <p:nvSpPr>
            <p:cNvPr id="68" name="Freeform 67"/>
            <p:cNvSpPr>
              <a:spLocks/>
            </p:cNvSpPr>
            <p:nvPr/>
          </p:nvSpPr>
          <p:spPr bwMode="auto">
            <a:xfrm>
              <a:off x="3538" y="3342"/>
              <a:ext cx="151" cy="244"/>
            </a:xfrm>
            <a:custGeom>
              <a:avLst/>
              <a:gdLst/>
              <a:ahLst/>
              <a:cxnLst>
                <a:cxn ang="0">
                  <a:pos x="121" y="244"/>
                </a:cxn>
                <a:cxn ang="0">
                  <a:pos x="151" y="225"/>
                </a:cxn>
                <a:cxn ang="0">
                  <a:pos x="33" y="0"/>
                </a:cxn>
                <a:cxn ang="0">
                  <a:pos x="0" y="12"/>
                </a:cxn>
                <a:cxn ang="0">
                  <a:pos x="121" y="244"/>
                </a:cxn>
              </a:cxnLst>
              <a:rect l="0" t="0" r="r" b="b"/>
              <a:pathLst>
                <a:path w="151" h="244">
                  <a:moveTo>
                    <a:pt x="121" y="244"/>
                  </a:moveTo>
                  <a:lnTo>
                    <a:pt x="151" y="225"/>
                  </a:lnTo>
                  <a:lnTo>
                    <a:pt x="33" y="0"/>
                  </a:lnTo>
                  <a:lnTo>
                    <a:pt x="0" y="12"/>
                  </a:lnTo>
                  <a:lnTo>
                    <a:pt x="121" y="244"/>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69" name="Freeform 68"/>
            <p:cNvSpPr>
              <a:spLocks/>
            </p:cNvSpPr>
            <p:nvPr/>
          </p:nvSpPr>
          <p:spPr bwMode="auto">
            <a:xfrm>
              <a:off x="2777" y="3430"/>
              <a:ext cx="212" cy="542"/>
            </a:xfrm>
            <a:custGeom>
              <a:avLst/>
              <a:gdLst/>
              <a:ahLst/>
              <a:cxnLst>
                <a:cxn ang="0">
                  <a:pos x="0" y="58"/>
                </a:cxn>
                <a:cxn ang="0">
                  <a:pos x="212" y="0"/>
                </a:cxn>
                <a:cxn ang="0">
                  <a:pos x="212" y="542"/>
                </a:cxn>
                <a:cxn ang="0">
                  <a:pos x="0" y="542"/>
                </a:cxn>
                <a:cxn ang="0">
                  <a:pos x="0" y="58"/>
                </a:cxn>
              </a:cxnLst>
              <a:rect l="0" t="0" r="r" b="b"/>
              <a:pathLst>
                <a:path w="212" h="542">
                  <a:moveTo>
                    <a:pt x="0" y="58"/>
                  </a:moveTo>
                  <a:lnTo>
                    <a:pt x="212" y="0"/>
                  </a:lnTo>
                  <a:lnTo>
                    <a:pt x="212" y="542"/>
                  </a:lnTo>
                  <a:lnTo>
                    <a:pt x="0" y="542"/>
                  </a:lnTo>
                  <a:lnTo>
                    <a:pt x="0" y="58"/>
                  </a:lnTo>
                  <a:close/>
                </a:path>
              </a:pathLst>
            </a:custGeom>
            <a:solidFill>
              <a:srgbClr val="FFFFFF"/>
            </a:solidFill>
            <a:ln w="0">
              <a:solidFill>
                <a:srgbClr val="000000"/>
              </a:solidFill>
              <a:prstDash val="solid"/>
              <a:round/>
              <a:headEnd/>
              <a:tailEnd/>
            </a:ln>
          </p:spPr>
          <p:txBody>
            <a:bodyPr>
              <a:prstTxWarp prst="textNoShape">
                <a:avLst/>
              </a:prstTxWarp>
            </a:bodyPr>
            <a:lstStyle/>
            <a:p>
              <a:endParaRPr lang="en-US" dirty="0"/>
            </a:p>
          </p:txBody>
        </p:sp>
        <p:sp>
          <p:nvSpPr>
            <p:cNvPr id="70" name="Freeform 69"/>
            <p:cNvSpPr>
              <a:spLocks/>
            </p:cNvSpPr>
            <p:nvPr/>
          </p:nvSpPr>
          <p:spPr bwMode="auto">
            <a:xfrm>
              <a:off x="2989" y="3406"/>
              <a:ext cx="75" cy="566"/>
            </a:xfrm>
            <a:custGeom>
              <a:avLst/>
              <a:gdLst/>
              <a:ahLst/>
              <a:cxnLst>
                <a:cxn ang="0">
                  <a:pos x="0" y="24"/>
                </a:cxn>
                <a:cxn ang="0">
                  <a:pos x="75" y="0"/>
                </a:cxn>
                <a:cxn ang="0">
                  <a:pos x="75" y="566"/>
                </a:cxn>
                <a:cxn ang="0">
                  <a:pos x="0" y="566"/>
                </a:cxn>
                <a:cxn ang="0">
                  <a:pos x="0" y="24"/>
                </a:cxn>
              </a:cxnLst>
              <a:rect l="0" t="0" r="r" b="b"/>
              <a:pathLst>
                <a:path w="75" h="566">
                  <a:moveTo>
                    <a:pt x="0" y="24"/>
                  </a:moveTo>
                  <a:lnTo>
                    <a:pt x="75" y="0"/>
                  </a:lnTo>
                  <a:lnTo>
                    <a:pt x="75" y="566"/>
                  </a:lnTo>
                  <a:lnTo>
                    <a:pt x="0" y="566"/>
                  </a:lnTo>
                  <a:lnTo>
                    <a:pt x="0" y="24"/>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grpSp>
      <p:sp>
        <p:nvSpPr>
          <p:cNvPr id="101" name="Rectangle 100"/>
          <p:cNvSpPr/>
          <p:nvPr/>
        </p:nvSpPr>
        <p:spPr>
          <a:xfrm>
            <a:off x="1447800" y="3048000"/>
            <a:ext cx="1829197" cy="569387"/>
          </a:xfrm>
          <a:prstGeom prst="rect">
            <a:avLst/>
          </a:prstGeom>
        </p:spPr>
        <p:txBody>
          <a:bodyPr wrap="square">
            <a:spAutoFit/>
          </a:bodyPr>
          <a:lstStyle/>
          <a:p>
            <a:pPr algn="ctr"/>
            <a:r>
              <a:rPr lang="en-US" sz="3100" kern="10" dirty="0" smtClean="0">
                <a:ln w="12700">
                  <a:solidFill>
                    <a:srgbClr val="003366"/>
                  </a:solidFill>
                  <a:round/>
                  <a:headEnd/>
                  <a:tailEnd/>
                </a:ln>
                <a:solidFill>
                  <a:srgbClr val="003366">
                    <a:alpha val="50000"/>
                  </a:srgbClr>
                </a:solidFill>
                <a:effectLst>
                  <a:outerShdw blurRad="63500" dist="46662" dir="2115817" algn="ctr" rotWithShape="0">
                    <a:srgbClr val="9999FF">
                      <a:alpha val="74998"/>
                    </a:srgbClr>
                  </a:outerShdw>
                </a:effectLst>
                <a:latin typeface="Arial Black"/>
                <a:ea typeface="Arial Black"/>
                <a:cs typeface="Arial Black"/>
              </a:rPr>
              <a:t>College</a:t>
            </a:r>
            <a:endParaRPr lang="en-US" sz="3100" kern="10" dirty="0">
              <a:ln w="12700">
                <a:solidFill>
                  <a:srgbClr val="003366"/>
                </a:solidFill>
                <a:round/>
                <a:headEnd/>
                <a:tailEnd/>
              </a:ln>
              <a:solidFill>
                <a:srgbClr val="003366">
                  <a:alpha val="50000"/>
                </a:srgbClr>
              </a:solidFill>
              <a:effectLst>
                <a:outerShdw blurRad="63500" dist="46662" dir="2115817" algn="ctr" rotWithShape="0">
                  <a:srgbClr val="9999FF">
                    <a:alpha val="74998"/>
                  </a:srgbClr>
                </a:outerShdw>
              </a:effectLst>
              <a:latin typeface="Arial Black"/>
              <a:ea typeface="Arial Black"/>
              <a:cs typeface="Arial Black"/>
            </a:endParaRPr>
          </a:p>
        </p:txBody>
      </p:sp>
      <p:sp>
        <p:nvSpPr>
          <p:cNvPr id="102" name="WordArt 35"/>
          <p:cNvSpPr>
            <a:spLocks noChangeArrowheads="1" noChangeShapeType="1" noTextEdit="1"/>
          </p:cNvSpPr>
          <p:nvPr/>
        </p:nvSpPr>
        <p:spPr bwMode="auto">
          <a:xfrm>
            <a:off x="1981200" y="3657600"/>
            <a:ext cx="1066800" cy="708025"/>
          </a:xfrm>
          <a:prstGeom prst="rect">
            <a:avLst/>
          </a:prstGeom>
        </p:spPr>
        <p:txBody>
          <a:bodyPr wrap="none" fromWordArt="1">
            <a:prstTxWarp prst="textSlantUp">
              <a:avLst>
                <a:gd name="adj" fmla="val 41255"/>
              </a:avLst>
            </a:prstTxWarp>
          </a:bodyPr>
          <a:lstStyle/>
          <a:p>
            <a:pPr algn="ctr"/>
            <a:r>
              <a:rPr lang="en-US" sz="1800" kern="10" dirty="0">
                <a:ln w="9525">
                  <a:solidFill>
                    <a:srgbClr val="000000"/>
                  </a:solidFill>
                  <a:round/>
                  <a:headEnd/>
                  <a:tailEnd/>
                </a:ln>
                <a:solidFill>
                  <a:srgbClr val="000000"/>
                </a:solidFill>
                <a:latin typeface="Arial Black"/>
                <a:ea typeface="Arial Black"/>
                <a:cs typeface="Arial Black"/>
              </a:rPr>
              <a:t>Military</a:t>
            </a:r>
          </a:p>
        </p:txBody>
      </p:sp>
      <p:sp>
        <p:nvSpPr>
          <p:cNvPr id="105" name="Rectangle 104"/>
          <p:cNvSpPr/>
          <p:nvPr/>
        </p:nvSpPr>
        <p:spPr>
          <a:xfrm>
            <a:off x="1371600" y="4267200"/>
            <a:ext cx="2568407" cy="384721"/>
          </a:xfrm>
          <a:prstGeom prst="rect">
            <a:avLst/>
          </a:prstGeom>
        </p:spPr>
        <p:txBody>
          <a:bodyPr wrap="none">
            <a:spAutoFit/>
          </a:bodyPr>
          <a:lstStyle/>
          <a:p>
            <a:pPr algn="ctr"/>
            <a:r>
              <a:rPr lang="en-US" sz="1900" kern="10" dirty="0" smtClean="0">
                <a:ln w="12700">
                  <a:solidFill>
                    <a:schemeClr val="accent1"/>
                  </a:solidFill>
                  <a:round/>
                  <a:headEnd/>
                  <a:tailEnd/>
                </a:ln>
                <a:solidFill>
                  <a:srgbClr val="FF0000"/>
                </a:solidFill>
                <a:effectLst>
                  <a:outerShdw blurRad="63500" dist="46662" dir="2115817" algn="ctr" rotWithShape="0">
                    <a:srgbClr val="9999FF">
                      <a:alpha val="74998"/>
                    </a:srgbClr>
                  </a:outerShdw>
                </a:effectLst>
                <a:latin typeface="Arial Black"/>
                <a:ea typeface="Arial Black"/>
                <a:cs typeface="Arial Black"/>
              </a:rPr>
              <a:t>Technical College</a:t>
            </a:r>
            <a:endParaRPr lang="en-US" sz="1900" kern="10" dirty="0">
              <a:ln w="12700">
                <a:solidFill>
                  <a:schemeClr val="accent1"/>
                </a:solidFill>
                <a:round/>
                <a:headEnd/>
                <a:tailEnd/>
              </a:ln>
              <a:solidFill>
                <a:srgbClr val="FF0000"/>
              </a:solidFill>
              <a:effectLst>
                <a:outerShdw blurRad="63500" dist="46662" dir="2115817" algn="ctr" rotWithShape="0">
                  <a:srgbClr val="9999FF">
                    <a:alpha val="74998"/>
                  </a:srgbClr>
                </a:outerShdw>
              </a:effectLst>
              <a:latin typeface="Arial Black"/>
              <a:ea typeface="Arial Black"/>
              <a:cs typeface="Arial Black"/>
            </a:endParaRPr>
          </a:p>
        </p:txBody>
      </p:sp>
      <p:sp>
        <p:nvSpPr>
          <p:cNvPr id="107" name="Rectangle 106"/>
          <p:cNvSpPr/>
          <p:nvPr/>
        </p:nvSpPr>
        <p:spPr>
          <a:xfrm rot="20696617">
            <a:off x="1239603" y="5380631"/>
            <a:ext cx="2911949" cy="369332"/>
          </a:xfrm>
          <a:prstGeom prst="rect">
            <a:avLst/>
          </a:prstGeom>
        </p:spPr>
        <p:txBody>
          <a:bodyPr wrap="square">
            <a:spAutoFit/>
          </a:bodyPr>
          <a:lstStyle/>
          <a:p>
            <a:pPr algn="ctr"/>
            <a:r>
              <a:rPr lang="en-US" kern="10" dirty="0" smtClean="0">
                <a:ln w="9525">
                  <a:solidFill>
                    <a:srgbClr val="CC99FF"/>
                  </a:solidFill>
                  <a:round/>
                  <a:headEnd/>
                  <a:tailEnd/>
                </a:ln>
                <a:gradFill rotWithShape="0">
                  <a:gsLst>
                    <a:gs pos="0">
                      <a:srgbClr val="6600CC"/>
                    </a:gs>
                    <a:gs pos="100000">
                      <a:srgbClr val="CC00CC"/>
                    </a:gs>
                  </a:gsLst>
                  <a:lin ang="5553826" scaled="1"/>
                </a:gradFill>
                <a:effectLst>
                  <a:outerShdw blurRad="63500" dist="53882" dir="2700000" algn="ctr" rotWithShape="0">
                    <a:srgbClr val="9999FF">
                      <a:alpha val="74998"/>
                    </a:srgbClr>
                  </a:outerShdw>
                </a:effectLst>
                <a:latin typeface="Impact"/>
                <a:ea typeface="Impact"/>
                <a:cs typeface="Impact"/>
              </a:rPr>
              <a:t>Special Purpose School</a:t>
            </a:r>
            <a:endParaRPr lang="en-US" kern="10" dirty="0">
              <a:ln w="9525">
                <a:solidFill>
                  <a:srgbClr val="CC99FF"/>
                </a:solidFill>
                <a:round/>
                <a:headEnd/>
                <a:tailEnd/>
              </a:ln>
              <a:gradFill rotWithShape="0">
                <a:gsLst>
                  <a:gs pos="0">
                    <a:srgbClr val="6600CC"/>
                  </a:gs>
                  <a:gs pos="100000">
                    <a:srgbClr val="CC00CC"/>
                  </a:gs>
                </a:gsLst>
                <a:lin ang="5553826" scaled="1"/>
              </a:gradFill>
              <a:effectLst>
                <a:outerShdw blurRad="63500" dist="53882" dir="2700000" algn="ctr" rotWithShape="0">
                  <a:srgbClr val="9999FF">
                    <a:alpha val="74998"/>
                  </a:srgbClr>
                </a:outerShdw>
              </a:effectLst>
              <a:latin typeface="Impact"/>
              <a:ea typeface="Impact"/>
              <a:cs typeface="Impac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0-#ppt_w/2"/>
                                          </p:val>
                                        </p:tav>
                                        <p:tav tm="100000">
                                          <p:val>
                                            <p:strVal val="#ppt_x"/>
                                          </p:val>
                                        </p:tav>
                                      </p:tavLst>
                                    </p:anim>
                                    <p:anim calcmode="lin" valueType="num">
                                      <p:cBhvr additive="base">
                                        <p:cTn id="8" dur="500" fill="hold"/>
                                        <p:tgtEl>
                                          <p:spTgt spid="205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emph" presetSubtype="0" fill="hold" nodeType="clickEffect">
                                  <p:stCondLst>
                                    <p:cond delay="0"/>
                                  </p:stCondLst>
                                  <p:childTnLst>
                                    <p:anim calcmode="discrete" valueType="str">
                                      <p:cBhvr>
                                        <p:cTn id="12" dur="1000" fill="hold"/>
                                        <p:tgtEl>
                                          <p:spTgt spid="205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04800"/>
            <a:ext cx="7086600" cy="6955750"/>
          </a:xfrm>
          <a:prstGeom prst="rect">
            <a:avLst/>
          </a:prstGeom>
        </p:spPr>
        <p:txBody>
          <a:bodyPr wrap="square">
            <a:spAutoFit/>
          </a:bodyPr>
          <a:lstStyle/>
          <a:p>
            <a:pPr algn="ctr"/>
            <a:r>
              <a:rPr lang="en-US" sz="4300" kern="10" dirty="0" smtClean="0">
                <a:ln w="9525">
                  <a:noFill/>
                  <a:round/>
                  <a:headEnd/>
                  <a:tailEnd/>
                </a:ln>
                <a:solidFill>
                  <a:srgbClr val="FF0000"/>
                </a:solidFill>
                <a:effectLst>
                  <a:outerShdw blurRad="63500" dist="38099" dir="2700000" algn="ctr" rotWithShape="0">
                    <a:srgbClr val="C0C0C0">
                      <a:alpha val="74998"/>
                    </a:srgbClr>
                  </a:outerShdw>
                </a:effectLst>
                <a:latin typeface="Impact"/>
                <a:ea typeface="Impact"/>
                <a:cs typeface="Impact"/>
              </a:rPr>
              <a:t>Consider the following:</a:t>
            </a:r>
          </a:p>
          <a:p>
            <a:pPr algn="ctr"/>
            <a:endParaRPr lang="en-US" sz="4300" kern="10" dirty="0" smtClean="0">
              <a:ln w="9525">
                <a:noFill/>
                <a:round/>
                <a:headEnd/>
                <a:tailEnd/>
              </a:ln>
              <a:solidFill>
                <a:srgbClr val="FF0000"/>
              </a:solidFill>
              <a:effectLst>
                <a:outerShdw blurRad="63500" dist="38099" dir="2700000" algn="ctr" rotWithShape="0">
                  <a:srgbClr val="C0C0C0">
                    <a:alpha val="74998"/>
                  </a:srgbClr>
                </a:outerShdw>
              </a:effectLst>
              <a:latin typeface="Impact"/>
              <a:ea typeface="Impact"/>
              <a:cs typeface="Impact"/>
            </a:endParaRPr>
          </a:p>
          <a:p>
            <a:pPr algn="ctr"/>
            <a:r>
              <a:rPr lang="en-US" sz="3200" kern="10" dirty="0" smtClean="0">
                <a:ln w="9525">
                  <a:noFill/>
                  <a:round/>
                  <a:headEnd/>
                  <a:tailEnd/>
                </a:ln>
                <a:solidFill>
                  <a:srgbClr val="3366FF"/>
                </a:solidFill>
                <a:effectLst>
                  <a:outerShdw blurRad="63500" dist="38099" dir="2700000" algn="ctr" rotWithShape="0">
                    <a:srgbClr val="C0C0C0">
                      <a:alpha val="74998"/>
                    </a:srgbClr>
                  </a:outerShdw>
                </a:effectLst>
                <a:latin typeface="Impact"/>
                <a:ea typeface="Impact"/>
                <a:cs typeface="Impact"/>
              </a:rPr>
              <a:t>Job-Shadowing</a:t>
            </a:r>
          </a:p>
          <a:p>
            <a:pPr algn="ctr"/>
            <a:endParaRPr lang="en-US" sz="3200" kern="10" dirty="0" smtClean="0">
              <a:ln w="9525">
                <a:noFill/>
                <a:round/>
                <a:headEnd/>
                <a:tailEnd/>
              </a:ln>
              <a:solidFill>
                <a:srgbClr val="3366FF"/>
              </a:solidFill>
              <a:effectLst>
                <a:outerShdw blurRad="63500" dist="38099" dir="2700000" algn="ctr" rotWithShape="0">
                  <a:srgbClr val="C0C0C0">
                    <a:alpha val="74998"/>
                  </a:srgbClr>
                </a:outerShdw>
              </a:effectLst>
              <a:latin typeface="Impact"/>
              <a:ea typeface="Impact"/>
              <a:cs typeface="Impact"/>
            </a:endParaRPr>
          </a:p>
          <a:p>
            <a:pPr algn="ctr"/>
            <a:r>
              <a:rPr lang="en-US" sz="3200" kern="10" dirty="0" smtClean="0">
                <a:ln w="9525">
                  <a:noFill/>
                  <a:round/>
                  <a:headEnd/>
                  <a:tailEnd/>
                </a:ln>
                <a:solidFill>
                  <a:srgbClr val="008000"/>
                </a:solidFill>
                <a:effectLst>
                  <a:outerShdw blurRad="63500" dist="38099" dir="2700000" algn="ctr" rotWithShape="0">
                    <a:srgbClr val="C0C0C0">
                      <a:alpha val="74998"/>
                    </a:srgbClr>
                  </a:outerShdw>
                </a:effectLst>
                <a:latin typeface="Impact"/>
                <a:ea typeface="Impact"/>
                <a:cs typeface="Impact"/>
              </a:rPr>
              <a:t>Internships</a:t>
            </a:r>
          </a:p>
          <a:p>
            <a:pPr algn="ctr"/>
            <a:endParaRPr lang="en-US" sz="3200" kern="10" dirty="0" smtClean="0">
              <a:ln w="9525">
                <a:noFill/>
                <a:round/>
                <a:headEnd/>
                <a:tailEnd/>
              </a:ln>
              <a:solidFill>
                <a:srgbClr val="008000"/>
              </a:solidFill>
              <a:effectLst>
                <a:outerShdw blurRad="63500" dist="38099" dir="2700000" algn="ctr" rotWithShape="0">
                  <a:srgbClr val="C0C0C0">
                    <a:alpha val="74998"/>
                  </a:srgbClr>
                </a:outerShdw>
              </a:effectLst>
              <a:latin typeface="Impact"/>
              <a:ea typeface="Impact"/>
              <a:cs typeface="Impact"/>
            </a:endParaRPr>
          </a:p>
          <a:p>
            <a:pPr algn="ctr"/>
            <a:r>
              <a:rPr lang="en-US" sz="3200" kern="10" dirty="0" smtClean="0">
                <a:ln w="9525">
                  <a:noFill/>
                  <a:round/>
                  <a:headEnd/>
                  <a:tailEnd/>
                </a:ln>
                <a:solidFill>
                  <a:srgbClr val="008000"/>
                </a:solidFill>
                <a:effectLst>
                  <a:outerShdw blurRad="63500" dist="38099" dir="2700000" algn="ctr" rotWithShape="0">
                    <a:srgbClr val="C0C0C0">
                      <a:alpha val="74998"/>
                    </a:srgbClr>
                  </a:outerShdw>
                </a:effectLst>
                <a:latin typeface="Impact"/>
                <a:ea typeface="Impact"/>
                <a:cs typeface="Impact"/>
              </a:rPr>
              <a:t>Work-Based Learning</a:t>
            </a:r>
          </a:p>
          <a:p>
            <a:pPr algn="ctr"/>
            <a:endParaRPr lang="en-US" sz="3200" kern="10" dirty="0" smtClean="0">
              <a:ln w="9525">
                <a:noFill/>
                <a:round/>
                <a:headEnd/>
                <a:tailEnd/>
              </a:ln>
              <a:solidFill>
                <a:srgbClr val="008000"/>
              </a:solidFill>
              <a:effectLst>
                <a:outerShdw blurRad="63500" dist="38099" dir="2700000" algn="ctr" rotWithShape="0">
                  <a:srgbClr val="C0C0C0">
                    <a:alpha val="74998"/>
                  </a:srgbClr>
                </a:outerShdw>
              </a:effectLst>
              <a:latin typeface="Impact"/>
              <a:ea typeface="Impact"/>
              <a:cs typeface="Impact"/>
            </a:endParaRPr>
          </a:p>
          <a:p>
            <a:pPr algn="ctr"/>
            <a:r>
              <a:rPr lang="en-US" sz="3200" kern="10" dirty="0" smtClean="0">
                <a:ln w="9525">
                  <a:noFill/>
                  <a:round/>
                  <a:headEnd/>
                  <a:tailEnd/>
                </a:ln>
                <a:solidFill>
                  <a:srgbClr val="660066"/>
                </a:solidFill>
                <a:effectLst>
                  <a:outerShdw blurRad="63500" dist="38099" dir="2700000" algn="ctr" rotWithShape="0">
                    <a:srgbClr val="C0C0C0">
                      <a:alpha val="74998"/>
                    </a:srgbClr>
                  </a:outerShdw>
                </a:effectLst>
                <a:latin typeface="Impact"/>
                <a:ea typeface="Impact"/>
                <a:cs typeface="Impact"/>
              </a:rPr>
              <a:t>Youth Leadership</a:t>
            </a:r>
          </a:p>
          <a:p>
            <a:pPr algn="ctr"/>
            <a:endParaRPr lang="en-US" sz="3200" kern="10" dirty="0" smtClean="0">
              <a:ln w="9525">
                <a:noFill/>
                <a:round/>
                <a:headEnd/>
                <a:tailEnd/>
              </a:ln>
              <a:solidFill>
                <a:srgbClr val="660066"/>
              </a:solidFill>
              <a:effectLst>
                <a:outerShdw blurRad="63500" dist="38099" dir="2700000" algn="ctr" rotWithShape="0">
                  <a:srgbClr val="C0C0C0">
                    <a:alpha val="74998"/>
                  </a:srgbClr>
                </a:outerShdw>
              </a:effectLst>
              <a:latin typeface="Impact"/>
              <a:ea typeface="Impact"/>
              <a:cs typeface="Impact"/>
            </a:endParaRPr>
          </a:p>
          <a:p>
            <a:pPr algn="ctr"/>
            <a:r>
              <a:rPr lang="en-US" sz="3200" kern="10" dirty="0" smtClean="0">
                <a:ln w="9525">
                  <a:noFill/>
                  <a:round/>
                  <a:headEnd/>
                  <a:tailEnd/>
                </a:ln>
                <a:solidFill>
                  <a:srgbClr val="800000"/>
                </a:solidFill>
                <a:effectLst>
                  <a:outerShdw blurRad="63500" dist="38099" dir="2700000" algn="ctr" rotWithShape="0">
                    <a:srgbClr val="C0C0C0">
                      <a:alpha val="74998"/>
                    </a:srgbClr>
                  </a:outerShdw>
                </a:effectLst>
                <a:latin typeface="Impact"/>
                <a:ea typeface="Impact"/>
                <a:cs typeface="Impact"/>
              </a:rPr>
              <a:t>CTAE Classes in job areas you think you might like</a:t>
            </a:r>
          </a:p>
          <a:p>
            <a:pPr algn="ctr"/>
            <a:endParaRPr lang="en-US" sz="4000" dirty="0">
              <a:solidFill>
                <a:srgbClr val="0000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Date Placeholder 1"/>
          <p:cNvSpPr>
            <a:spLocks noGrp="1"/>
          </p:cNvSpPr>
          <p:nvPr>
            <p:ph type="dt" sz="half" idx="10"/>
          </p:nvPr>
        </p:nvSpPr>
        <p:spPr/>
        <p:txBody>
          <a:bodyPr/>
          <a:lstStyle/>
          <a:p>
            <a:r>
              <a:rPr lang="en-US" dirty="0"/>
              <a:t> </a:t>
            </a:r>
          </a:p>
        </p:txBody>
      </p:sp>
      <p:grpSp>
        <p:nvGrpSpPr>
          <p:cNvPr id="2" name="Group 2"/>
          <p:cNvGrpSpPr>
            <a:grpSpLocks/>
          </p:cNvGrpSpPr>
          <p:nvPr/>
        </p:nvGrpSpPr>
        <p:grpSpPr bwMode="auto">
          <a:xfrm>
            <a:off x="0" y="1828800"/>
            <a:ext cx="3030538" cy="4471988"/>
            <a:chOff x="1966" y="1155"/>
            <a:chExt cx="1909" cy="2817"/>
          </a:xfrm>
        </p:grpSpPr>
        <p:sp>
          <p:nvSpPr>
            <p:cNvPr id="53251" name="Freeform 3"/>
            <p:cNvSpPr>
              <a:spLocks/>
            </p:cNvSpPr>
            <p:nvPr/>
          </p:nvSpPr>
          <p:spPr bwMode="auto">
            <a:xfrm>
              <a:off x="2783" y="1155"/>
              <a:ext cx="281" cy="82"/>
            </a:xfrm>
            <a:custGeom>
              <a:avLst/>
              <a:gdLst/>
              <a:ahLst/>
              <a:cxnLst>
                <a:cxn ang="0">
                  <a:pos x="0" y="79"/>
                </a:cxn>
                <a:cxn ang="0">
                  <a:pos x="82" y="0"/>
                </a:cxn>
                <a:cxn ang="0">
                  <a:pos x="281" y="3"/>
                </a:cxn>
                <a:cxn ang="0">
                  <a:pos x="206" y="82"/>
                </a:cxn>
                <a:cxn ang="0">
                  <a:pos x="0" y="79"/>
                </a:cxn>
              </a:cxnLst>
              <a:rect l="0" t="0" r="r" b="b"/>
              <a:pathLst>
                <a:path w="281" h="82">
                  <a:moveTo>
                    <a:pt x="0" y="79"/>
                  </a:moveTo>
                  <a:lnTo>
                    <a:pt x="82" y="0"/>
                  </a:lnTo>
                  <a:lnTo>
                    <a:pt x="281" y="3"/>
                  </a:lnTo>
                  <a:lnTo>
                    <a:pt x="206" y="82"/>
                  </a:lnTo>
                  <a:lnTo>
                    <a:pt x="0" y="79"/>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53252" name="Freeform 4"/>
            <p:cNvSpPr>
              <a:spLocks/>
            </p:cNvSpPr>
            <p:nvPr/>
          </p:nvSpPr>
          <p:spPr bwMode="auto">
            <a:xfrm>
              <a:off x="2989" y="1155"/>
              <a:ext cx="75" cy="359"/>
            </a:xfrm>
            <a:custGeom>
              <a:avLst/>
              <a:gdLst/>
              <a:ahLst/>
              <a:cxnLst>
                <a:cxn ang="0">
                  <a:pos x="75" y="0"/>
                </a:cxn>
                <a:cxn ang="0">
                  <a:pos x="75" y="359"/>
                </a:cxn>
                <a:cxn ang="0">
                  <a:pos x="0" y="359"/>
                </a:cxn>
                <a:cxn ang="0">
                  <a:pos x="0" y="82"/>
                </a:cxn>
                <a:cxn ang="0">
                  <a:pos x="75" y="0"/>
                </a:cxn>
              </a:cxnLst>
              <a:rect l="0" t="0" r="r" b="b"/>
              <a:pathLst>
                <a:path w="75" h="359">
                  <a:moveTo>
                    <a:pt x="75" y="0"/>
                  </a:moveTo>
                  <a:lnTo>
                    <a:pt x="75" y="359"/>
                  </a:lnTo>
                  <a:lnTo>
                    <a:pt x="0" y="359"/>
                  </a:lnTo>
                  <a:lnTo>
                    <a:pt x="0" y="82"/>
                  </a:lnTo>
                  <a:lnTo>
                    <a:pt x="75" y="0"/>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53253" name="Freeform 5"/>
            <p:cNvSpPr>
              <a:spLocks/>
            </p:cNvSpPr>
            <p:nvPr/>
          </p:nvSpPr>
          <p:spPr bwMode="auto">
            <a:xfrm>
              <a:off x="2783" y="1234"/>
              <a:ext cx="206" cy="280"/>
            </a:xfrm>
            <a:custGeom>
              <a:avLst/>
              <a:gdLst/>
              <a:ahLst/>
              <a:cxnLst>
                <a:cxn ang="0">
                  <a:pos x="0" y="280"/>
                </a:cxn>
                <a:cxn ang="0">
                  <a:pos x="0" y="0"/>
                </a:cxn>
                <a:cxn ang="0">
                  <a:pos x="206" y="3"/>
                </a:cxn>
                <a:cxn ang="0">
                  <a:pos x="206" y="280"/>
                </a:cxn>
                <a:cxn ang="0">
                  <a:pos x="0" y="280"/>
                </a:cxn>
              </a:cxnLst>
              <a:rect l="0" t="0" r="r" b="b"/>
              <a:pathLst>
                <a:path w="206" h="280">
                  <a:moveTo>
                    <a:pt x="0" y="280"/>
                  </a:moveTo>
                  <a:lnTo>
                    <a:pt x="0" y="0"/>
                  </a:lnTo>
                  <a:lnTo>
                    <a:pt x="206" y="3"/>
                  </a:lnTo>
                  <a:lnTo>
                    <a:pt x="206" y="280"/>
                  </a:lnTo>
                  <a:lnTo>
                    <a:pt x="0" y="280"/>
                  </a:lnTo>
                  <a:close/>
                </a:path>
              </a:pathLst>
            </a:custGeom>
            <a:solidFill>
              <a:srgbClr val="FFFFFF"/>
            </a:solidFill>
            <a:ln w="0">
              <a:solidFill>
                <a:srgbClr val="000000"/>
              </a:solidFill>
              <a:prstDash val="solid"/>
              <a:round/>
              <a:headEnd/>
              <a:tailEnd/>
            </a:ln>
          </p:spPr>
          <p:txBody>
            <a:bodyPr>
              <a:prstTxWarp prst="textNoShape">
                <a:avLst/>
              </a:prstTxWarp>
            </a:bodyPr>
            <a:lstStyle/>
            <a:p>
              <a:endParaRPr lang="en-US" dirty="0"/>
            </a:p>
          </p:txBody>
        </p:sp>
        <p:sp>
          <p:nvSpPr>
            <p:cNvPr id="53254" name="Freeform 6"/>
            <p:cNvSpPr>
              <a:spLocks/>
            </p:cNvSpPr>
            <p:nvPr/>
          </p:nvSpPr>
          <p:spPr bwMode="auto">
            <a:xfrm>
              <a:off x="2071" y="1514"/>
              <a:ext cx="1605" cy="30"/>
            </a:xfrm>
            <a:custGeom>
              <a:avLst/>
              <a:gdLst/>
              <a:ahLst/>
              <a:cxnLst>
                <a:cxn ang="0">
                  <a:pos x="111" y="0"/>
                </a:cxn>
                <a:cxn ang="0">
                  <a:pos x="1605" y="0"/>
                </a:cxn>
                <a:cxn ang="0">
                  <a:pos x="1572" y="30"/>
                </a:cxn>
                <a:cxn ang="0">
                  <a:pos x="0" y="30"/>
                </a:cxn>
                <a:cxn ang="0">
                  <a:pos x="111" y="0"/>
                </a:cxn>
              </a:cxnLst>
              <a:rect l="0" t="0" r="r" b="b"/>
              <a:pathLst>
                <a:path w="1605" h="30">
                  <a:moveTo>
                    <a:pt x="111" y="0"/>
                  </a:moveTo>
                  <a:lnTo>
                    <a:pt x="1605" y="0"/>
                  </a:lnTo>
                  <a:lnTo>
                    <a:pt x="1572" y="30"/>
                  </a:lnTo>
                  <a:lnTo>
                    <a:pt x="0" y="30"/>
                  </a:lnTo>
                  <a:lnTo>
                    <a:pt x="111" y="0"/>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53255" name="Freeform 7"/>
            <p:cNvSpPr>
              <a:spLocks/>
            </p:cNvSpPr>
            <p:nvPr/>
          </p:nvSpPr>
          <p:spPr bwMode="auto">
            <a:xfrm>
              <a:off x="3643" y="1514"/>
              <a:ext cx="232" cy="210"/>
            </a:xfrm>
            <a:custGeom>
              <a:avLst/>
              <a:gdLst/>
              <a:ahLst/>
              <a:cxnLst>
                <a:cxn ang="0">
                  <a:pos x="33" y="0"/>
                </a:cxn>
                <a:cxn ang="0">
                  <a:pos x="232" y="182"/>
                </a:cxn>
                <a:cxn ang="0">
                  <a:pos x="193" y="210"/>
                </a:cxn>
                <a:cxn ang="0">
                  <a:pos x="0" y="30"/>
                </a:cxn>
                <a:cxn ang="0">
                  <a:pos x="33" y="0"/>
                </a:cxn>
              </a:cxnLst>
              <a:rect l="0" t="0" r="r" b="b"/>
              <a:pathLst>
                <a:path w="232" h="210">
                  <a:moveTo>
                    <a:pt x="33" y="0"/>
                  </a:moveTo>
                  <a:lnTo>
                    <a:pt x="232" y="182"/>
                  </a:lnTo>
                  <a:lnTo>
                    <a:pt x="193" y="210"/>
                  </a:lnTo>
                  <a:lnTo>
                    <a:pt x="0" y="30"/>
                  </a:lnTo>
                  <a:lnTo>
                    <a:pt x="33" y="0"/>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53256" name="Freeform 8"/>
            <p:cNvSpPr>
              <a:spLocks/>
            </p:cNvSpPr>
            <p:nvPr/>
          </p:nvSpPr>
          <p:spPr bwMode="auto">
            <a:xfrm>
              <a:off x="2071" y="1544"/>
              <a:ext cx="1765" cy="356"/>
            </a:xfrm>
            <a:custGeom>
              <a:avLst/>
              <a:gdLst/>
              <a:ahLst/>
              <a:cxnLst>
                <a:cxn ang="0">
                  <a:pos x="1572" y="0"/>
                </a:cxn>
                <a:cxn ang="0">
                  <a:pos x="1765" y="180"/>
                </a:cxn>
                <a:cxn ang="0">
                  <a:pos x="1556" y="356"/>
                </a:cxn>
                <a:cxn ang="0">
                  <a:pos x="16" y="356"/>
                </a:cxn>
                <a:cxn ang="0">
                  <a:pos x="238" y="174"/>
                </a:cxn>
                <a:cxn ang="0">
                  <a:pos x="0" y="0"/>
                </a:cxn>
                <a:cxn ang="0">
                  <a:pos x="1572" y="0"/>
                </a:cxn>
              </a:cxnLst>
              <a:rect l="0" t="0" r="r" b="b"/>
              <a:pathLst>
                <a:path w="1765" h="356">
                  <a:moveTo>
                    <a:pt x="1572" y="0"/>
                  </a:moveTo>
                  <a:lnTo>
                    <a:pt x="1765" y="180"/>
                  </a:lnTo>
                  <a:lnTo>
                    <a:pt x="1556" y="356"/>
                  </a:lnTo>
                  <a:lnTo>
                    <a:pt x="16" y="356"/>
                  </a:lnTo>
                  <a:lnTo>
                    <a:pt x="238" y="174"/>
                  </a:lnTo>
                  <a:lnTo>
                    <a:pt x="0" y="0"/>
                  </a:lnTo>
                  <a:lnTo>
                    <a:pt x="1572" y="0"/>
                  </a:lnTo>
                  <a:close/>
                </a:path>
              </a:pathLst>
            </a:custGeom>
            <a:solidFill>
              <a:srgbClr val="FFFFFF"/>
            </a:solidFill>
            <a:ln w="0">
              <a:solidFill>
                <a:srgbClr val="000000"/>
              </a:solidFill>
              <a:prstDash val="solid"/>
              <a:round/>
              <a:headEnd/>
              <a:tailEnd/>
            </a:ln>
          </p:spPr>
          <p:txBody>
            <a:bodyPr>
              <a:prstTxWarp prst="textNoShape">
                <a:avLst/>
              </a:prstTxWarp>
            </a:bodyPr>
            <a:lstStyle/>
            <a:p>
              <a:endParaRPr lang="en-US" dirty="0"/>
            </a:p>
          </p:txBody>
        </p:sp>
        <p:sp>
          <p:nvSpPr>
            <p:cNvPr id="53257" name="Freeform 9"/>
            <p:cNvSpPr>
              <a:spLocks/>
            </p:cNvSpPr>
            <p:nvPr/>
          </p:nvSpPr>
          <p:spPr bwMode="auto">
            <a:xfrm>
              <a:off x="2783" y="1900"/>
              <a:ext cx="164" cy="43"/>
            </a:xfrm>
            <a:custGeom>
              <a:avLst/>
              <a:gdLst/>
              <a:ahLst/>
              <a:cxnLst>
                <a:cxn ang="0">
                  <a:pos x="0" y="0"/>
                </a:cxn>
                <a:cxn ang="0">
                  <a:pos x="164" y="0"/>
                </a:cxn>
                <a:cxn ang="0">
                  <a:pos x="0" y="43"/>
                </a:cxn>
                <a:cxn ang="0">
                  <a:pos x="0" y="0"/>
                </a:cxn>
              </a:cxnLst>
              <a:rect l="0" t="0" r="r" b="b"/>
              <a:pathLst>
                <a:path w="164" h="43">
                  <a:moveTo>
                    <a:pt x="0" y="0"/>
                  </a:moveTo>
                  <a:lnTo>
                    <a:pt x="164" y="0"/>
                  </a:lnTo>
                  <a:lnTo>
                    <a:pt x="0" y="43"/>
                  </a:lnTo>
                  <a:lnTo>
                    <a:pt x="0" y="0"/>
                  </a:lnTo>
                  <a:close/>
                </a:path>
              </a:pathLst>
            </a:custGeom>
            <a:solidFill>
              <a:srgbClr val="FFFFFF"/>
            </a:solidFill>
            <a:ln w="0">
              <a:solidFill>
                <a:srgbClr val="000000"/>
              </a:solidFill>
              <a:prstDash val="solid"/>
              <a:round/>
              <a:headEnd/>
              <a:tailEnd/>
            </a:ln>
          </p:spPr>
          <p:txBody>
            <a:bodyPr>
              <a:prstTxWarp prst="textNoShape">
                <a:avLst/>
              </a:prstTxWarp>
            </a:bodyPr>
            <a:lstStyle/>
            <a:p>
              <a:endParaRPr lang="en-US" dirty="0"/>
            </a:p>
          </p:txBody>
        </p:sp>
        <p:sp>
          <p:nvSpPr>
            <p:cNvPr id="53258" name="Freeform 10"/>
            <p:cNvSpPr>
              <a:spLocks/>
            </p:cNvSpPr>
            <p:nvPr/>
          </p:nvSpPr>
          <p:spPr bwMode="auto">
            <a:xfrm>
              <a:off x="2391" y="1900"/>
              <a:ext cx="644" cy="530"/>
            </a:xfrm>
            <a:custGeom>
              <a:avLst/>
              <a:gdLst/>
              <a:ahLst/>
              <a:cxnLst>
                <a:cxn ang="0">
                  <a:pos x="644" y="0"/>
                </a:cxn>
                <a:cxn ang="0">
                  <a:pos x="66" y="158"/>
                </a:cxn>
                <a:cxn ang="0">
                  <a:pos x="141" y="286"/>
                </a:cxn>
                <a:cxn ang="0">
                  <a:pos x="56" y="530"/>
                </a:cxn>
                <a:cxn ang="0">
                  <a:pos x="7" y="514"/>
                </a:cxn>
                <a:cxn ang="0">
                  <a:pos x="95" y="292"/>
                </a:cxn>
                <a:cxn ang="0">
                  <a:pos x="0" y="143"/>
                </a:cxn>
                <a:cxn ang="0">
                  <a:pos x="556" y="0"/>
                </a:cxn>
                <a:cxn ang="0">
                  <a:pos x="644" y="0"/>
                </a:cxn>
              </a:cxnLst>
              <a:rect l="0" t="0" r="r" b="b"/>
              <a:pathLst>
                <a:path w="644" h="530">
                  <a:moveTo>
                    <a:pt x="644" y="0"/>
                  </a:moveTo>
                  <a:lnTo>
                    <a:pt x="66" y="158"/>
                  </a:lnTo>
                  <a:lnTo>
                    <a:pt x="141" y="286"/>
                  </a:lnTo>
                  <a:lnTo>
                    <a:pt x="56" y="530"/>
                  </a:lnTo>
                  <a:lnTo>
                    <a:pt x="7" y="514"/>
                  </a:lnTo>
                  <a:lnTo>
                    <a:pt x="95" y="292"/>
                  </a:lnTo>
                  <a:lnTo>
                    <a:pt x="0" y="143"/>
                  </a:lnTo>
                  <a:lnTo>
                    <a:pt x="556" y="0"/>
                  </a:lnTo>
                  <a:lnTo>
                    <a:pt x="644" y="0"/>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53259" name="Freeform 11"/>
            <p:cNvSpPr>
              <a:spLocks/>
            </p:cNvSpPr>
            <p:nvPr/>
          </p:nvSpPr>
          <p:spPr bwMode="auto">
            <a:xfrm>
              <a:off x="2447" y="1900"/>
              <a:ext cx="1019" cy="530"/>
            </a:xfrm>
            <a:custGeom>
              <a:avLst/>
              <a:gdLst/>
              <a:ahLst/>
              <a:cxnLst>
                <a:cxn ang="0">
                  <a:pos x="10" y="158"/>
                </a:cxn>
                <a:cxn ang="0">
                  <a:pos x="591" y="0"/>
                </a:cxn>
                <a:cxn ang="0">
                  <a:pos x="941" y="0"/>
                </a:cxn>
                <a:cxn ang="0">
                  <a:pos x="1019" y="70"/>
                </a:cxn>
                <a:cxn ang="0">
                  <a:pos x="908" y="253"/>
                </a:cxn>
                <a:cxn ang="0">
                  <a:pos x="0" y="530"/>
                </a:cxn>
                <a:cxn ang="0">
                  <a:pos x="85" y="286"/>
                </a:cxn>
                <a:cxn ang="0">
                  <a:pos x="10" y="158"/>
                </a:cxn>
              </a:cxnLst>
              <a:rect l="0" t="0" r="r" b="b"/>
              <a:pathLst>
                <a:path w="1019" h="530">
                  <a:moveTo>
                    <a:pt x="10" y="158"/>
                  </a:moveTo>
                  <a:lnTo>
                    <a:pt x="591" y="0"/>
                  </a:lnTo>
                  <a:lnTo>
                    <a:pt x="941" y="0"/>
                  </a:lnTo>
                  <a:lnTo>
                    <a:pt x="1019" y="70"/>
                  </a:lnTo>
                  <a:lnTo>
                    <a:pt x="908" y="253"/>
                  </a:lnTo>
                  <a:lnTo>
                    <a:pt x="0" y="530"/>
                  </a:lnTo>
                  <a:lnTo>
                    <a:pt x="85" y="286"/>
                  </a:lnTo>
                  <a:lnTo>
                    <a:pt x="10" y="158"/>
                  </a:lnTo>
                  <a:close/>
                </a:path>
              </a:pathLst>
            </a:custGeom>
            <a:solidFill>
              <a:srgbClr val="FFFFFF"/>
            </a:solidFill>
            <a:ln w="0">
              <a:solidFill>
                <a:srgbClr val="000000"/>
              </a:solidFill>
              <a:prstDash val="solid"/>
              <a:round/>
              <a:headEnd/>
              <a:tailEnd/>
            </a:ln>
          </p:spPr>
          <p:txBody>
            <a:bodyPr>
              <a:prstTxWarp prst="textNoShape">
                <a:avLst/>
              </a:prstTxWarp>
            </a:bodyPr>
            <a:lstStyle/>
            <a:p>
              <a:endParaRPr lang="en-US" dirty="0"/>
            </a:p>
          </p:txBody>
        </p:sp>
        <p:sp>
          <p:nvSpPr>
            <p:cNvPr id="53260" name="Freeform 12"/>
            <p:cNvSpPr>
              <a:spLocks/>
            </p:cNvSpPr>
            <p:nvPr/>
          </p:nvSpPr>
          <p:spPr bwMode="auto">
            <a:xfrm>
              <a:off x="2881" y="2262"/>
              <a:ext cx="902" cy="34"/>
            </a:xfrm>
            <a:custGeom>
              <a:avLst/>
              <a:gdLst/>
              <a:ahLst/>
              <a:cxnLst>
                <a:cxn ang="0">
                  <a:pos x="105" y="0"/>
                </a:cxn>
                <a:cxn ang="0">
                  <a:pos x="902" y="0"/>
                </a:cxn>
                <a:cxn ang="0">
                  <a:pos x="883" y="34"/>
                </a:cxn>
                <a:cxn ang="0">
                  <a:pos x="0" y="34"/>
                </a:cxn>
                <a:cxn ang="0">
                  <a:pos x="105" y="0"/>
                </a:cxn>
              </a:cxnLst>
              <a:rect l="0" t="0" r="r" b="b"/>
              <a:pathLst>
                <a:path w="902" h="34">
                  <a:moveTo>
                    <a:pt x="105" y="0"/>
                  </a:moveTo>
                  <a:lnTo>
                    <a:pt x="902" y="0"/>
                  </a:lnTo>
                  <a:lnTo>
                    <a:pt x="883" y="34"/>
                  </a:lnTo>
                  <a:lnTo>
                    <a:pt x="0" y="34"/>
                  </a:lnTo>
                  <a:lnTo>
                    <a:pt x="105" y="0"/>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53261" name="Freeform 13"/>
            <p:cNvSpPr>
              <a:spLocks/>
            </p:cNvSpPr>
            <p:nvPr/>
          </p:nvSpPr>
          <p:spPr bwMode="auto">
            <a:xfrm>
              <a:off x="2084" y="2296"/>
              <a:ext cx="1686" cy="362"/>
            </a:xfrm>
            <a:custGeom>
              <a:avLst/>
              <a:gdLst/>
              <a:ahLst/>
              <a:cxnLst>
                <a:cxn ang="0">
                  <a:pos x="801" y="0"/>
                </a:cxn>
                <a:cxn ang="0">
                  <a:pos x="1680" y="0"/>
                </a:cxn>
                <a:cxn ang="0">
                  <a:pos x="1520" y="173"/>
                </a:cxn>
                <a:cxn ang="0">
                  <a:pos x="1686" y="362"/>
                </a:cxn>
                <a:cxn ang="0">
                  <a:pos x="222" y="362"/>
                </a:cxn>
                <a:cxn ang="0">
                  <a:pos x="0" y="179"/>
                </a:cxn>
                <a:cxn ang="0">
                  <a:pos x="212" y="6"/>
                </a:cxn>
                <a:cxn ang="0">
                  <a:pos x="356" y="6"/>
                </a:cxn>
                <a:cxn ang="0">
                  <a:pos x="314" y="118"/>
                </a:cxn>
                <a:cxn ang="0">
                  <a:pos x="363" y="134"/>
                </a:cxn>
                <a:cxn ang="0">
                  <a:pos x="801" y="0"/>
                </a:cxn>
              </a:cxnLst>
              <a:rect l="0" t="0" r="r" b="b"/>
              <a:pathLst>
                <a:path w="1686" h="362">
                  <a:moveTo>
                    <a:pt x="801" y="0"/>
                  </a:moveTo>
                  <a:lnTo>
                    <a:pt x="1680" y="0"/>
                  </a:lnTo>
                  <a:lnTo>
                    <a:pt x="1520" y="173"/>
                  </a:lnTo>
                  <a:lnTo>
                    <a:pt x="1686" y="362"/>
                  </a:lnTo>
                  <a:lnTo>
                    <a:pt x="222" y="362"/>
                  </a:lnTo>
                  <a:lnTo>
                    <a:pt x="0" y="179"/>
                  </a:lnTo>
                  <a:lnTo>
                    <a:pt x="212" y="6"/>
                  </a:lnTo>
                  <a:lnTo>
                    <a:pt x="356" y="6"/>
                  </a:lnTo>
                  <a:lnTo>
                    <a:pt x="314" y="118"/>
                  </a:lnTo>
                  <a:lnTo>
                    <a:pt x="363" y="134"/>
                  </a:lnTo>
                  <a:lnTo>
                    <a:pt x="801" y="0"/>
                  </a:lnTo>
                  <a:close/>
                </a:path>
              </a:pathLst>
            </a:custGeom>
            <a:solidFill>
              <a:srgbClr val="FFFFFF"/>
            </a:solidFill>
            <a:ln w="0">
              <a:solidFill>
                <a:srgbClr val="000000"/>
              </a:solidFill>
              <a:prstDash val="solid"/>
              <a:round/>
              <a:headEnd/>
              <a:tailEnd/>
            </a:ln>
          </p:spPr>
          <p:txBody>
            <a:bodyPr>
              <a:prstTxWarp prst="textNoShape">
                <a:avLst/>
              </a:prstTxWarp>
            </a:bodyPr>
            <a:lstStyle/>
            <a:p>
              <a:endParaRPr lang="en-US" dirty="0"/>
            </a:p>
          </p:txBody>
        </p:sp>
        <p:sp>
          <p:nvSpPr>
            <p:cNvPr id="53262" name="Freeform 14"/>
            <p:cNvSpPr>
              <a:spLocks/>
            </p:cNvSpPr>
            <p:nvPr/>
          </p:nvSpPr>
          <p:spPr bwMode="auto">
            <a:xfrm>
              <a:off x="2296" y="2268"/>
              <a:ext cx="161" cy="34"/>
            </a:xfrm>
            <a:custGeom>
              <a:avLst/>
              <a:gdLst/>
              <a:ahLst/>
              <a:cxnLst>
                <a:cxn ang="0">
                  <a:pos x="144" y="34"/>
                </a:cxn>
                <a:cxn ang="0">
                  <a:pos x="0" y="34"/>
                </a:cxn>
                <a:cxn ang="0">
                  <a:pos x="46" y="0"/>
                </a:cxn>
                <a:cxn ang="0">
                  <a:pos x="161" y="0"/>
                </a:cxn>
                <a:cxn ang="0">
                  <a:pos x="144" y="34"/>
                </a:cxn>
              </a:cxnLst>
              <a:rect l="0" t="0" r="r" b="b"/>
              <a:pathLst>
                <a:path w="161" h="34">
                  <a:moveTo>
                    <a:pt x="144" y="34"/>
                  </a:moveTo>
                  <a:lnTo>
                    <a:pt x="0" y="34"/>
                  </a:lnTo>
                  <a:lnTo>
                    <a:pt x="46" y="0"/>
                  </a:lnTo>
                  <a:lnTo>
                    <a:pt x="161" y="0"/>
                  </a:lnTo>
                  <a:lnTo>
                    <a:pt x="144" y="34"/>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53263" name="Freeform 15"/>
            <p:cNvSpPr>
              <a:spLocks/>
            </p:cNvSpPr>
            <p:nvPr/>
          </p:nvSpPr>
          <p:spPr bwMode="auto">
            <a:xfrm>
              <a:off x="2783" y="2658"/>
              <a:ext cx="206" cy="420"/>
            </a:xfrm>
            <a:custGeom>
              <a:avLst/>
              <a:gdLst/>
              <a:ahLst/>
              <a:cxnLst>
                <a:cxn ang="0">
                  <a:pos x="0" y="0"/>
                </a:cxn>
                <a:cxn ang="0">
                  <a:pos x="0" y="420"/>
                </a:cxn>
                <a:cxn ang="0">
                  <a:pos x="206" y="365"/>
                </a:cxn>
                <a:cxn ang="0">
                  <a:pos x="206" y="0"/>
                </a:cxn>
                <a:cxn ang="0">
                  <a:pos x="0" y="0"/>
                </a:cxn>
              </a:cxnLst>
              <a:rect l="0" t="0" r="r" b="b"/>
              <a:pathLst>
                <a:path w="206" h="420">
                  <a:moveTo>
                    <a:pt x="0" y="0"/>
                  </a:moveTo>
                  <a:lnTo>
                    <a:pt x="0" y="420"/>
                  </a:lnTo>
                  <a:lnTo>
                    <a:pt x="206" y="365"/>
                  </a:lnTo>
                  <a:lnTo>
                    <a:pt x="206" y="0"/>
                  </a:lnTo>
                  <a:lnTo>
                    <a:pt x="0" y="0"/>
                  </a:lnTo>
                  <a:close/>
                </a:path>
              </a:pathLst>
            </a:custGeom>
            <a:solidFill>
              <a:srgbClr val="FFFFFF"/>
            </a:solidFill>
            <a:ln w="0">
              <a:solidFill>
                <a:srgbClr val="000000"/>
              </a:solidFill>
              <a:prstDash val="solid"/>
              <a:round/>
              <a:headEnd/>
              <a:tailEnd/>
            </a:ln>
          </p:spPr>
          <p:txBody>
            <a:bodyPr>
              <a:prstTxWarp prst="textNoShape">
                <a:avLst/>
              </a:prstTxWarp>
            </a:bodyPr>
            <a:lstStyle/>
            <a:p>
              <a:endParaRPr lang="en-US" dirty="0"/>
            </a:p>
          </p:txBody>
        </p:sp>
        <p:sp>
          <p:nvSpPr>
            <p:cNvPr id="53264" name="Freeform 16"/>
            <p:cNvSpPr>
              <a:spLocks/>
            </p:cNvSpPr>
            <p:nvPr/>
          </p:nvSpPr>
          <p:spPr bwMode="auto">
            <a:xfrm>
              <a:off x="2989" y="2658"/>
              <a:ext cx="75" cy="365"/>
            </a:xfrm>
            <a:custGeom>
              <a:avLst/>
              <a:gdLst/>
              <a:ahLst/>
              <a:cxnLst>
                <a:cxn ang="0">
                  <a:pos x="0" y="0"/>
                </a:cxn>
                <a:cxn ang="0">
                  <a:pos x="75" y="0"/>
                </a:cxn>
                <a:cxn ang="0">
                  <a:pos x="75" y="343"/>
                </a:cxn>
                <a:cxn ang="0">
                  <a:pos x="0" y="365"/>
                </a:cxn>
                <a:cxn ang="0">
                  <a:pos x="0" y="0"/>
                </a:cxn>
              </a:cxnLst>
              <a:rect l="0" t="0" r="r" b="b"/>
              <a:pathLst>
                <a:path w="75" h="365">
                  <a:moveTo>
                    <a:pt x="0" y="0"/>
                  </a:moveTo>
                  <a:lnTo>
                    <a:pt x="75" y="0"/>
                  </a:lnTo>
                  <a:lnTo>
                    <a:pt x="75" y="343"/>
                  </a:lnTo>
                  <a:lnTo>
                    <a:pt x="0" y="365"/>
                  </a:lnTo>
                  <a:lnTo>
                    <a:pt x="0" y="0"/>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53265" name="Freeform 17"/>
            <p:cNvSpPr>
              <a:spLocks/>
            </p:cNvSpPr>
            <p:nvPr/>
          </p:nvSpPr>
          <p:spPr bwMode="auto">
            <a:xfrm>
              <a:off x="2538" y="2658"/>
              <a:ext cx="245" cy="197"/>
            </a:xfrm>
            <a:custGeom>
              <a:avLst/>
              <a:gdLst/>
              <a:ahLst/>
              <a:cxnLst>
                <a:cxn ang="0">
                  <a:pos x="245" y="0"/>
                </a:cxn>
                <a:cxn ang="0">
                  <a:pos x="196" y="0"/>
                </a:cxn>
                <a:cxn ang="0">
                  <a:pos x="0" y="197"/>
                </a:cxn>
                <a:cxn ang="0">
                  <a:pos x="49" y="197"/>
                </a:cxn>
                <a:cxn ang="0">
                  <a:pos x="245" y="0"/>
                </a:cxn>
              </a:cxnLst>
              <a:rect l="0" t="0" r="r" b="b"/>
              <a:pathLst>
                <a:path w="245" h="197">
                  <a:moveTo>
                    <a:pt x="245" y="0"/>
                  </a:moveTo>
                  <a:lnTo>
                    <a:pt x="196" y="0"/>
                  </a:lnTo>
                  <a:lnTo>
                    <a:pt x="0" y="197"/>
                  </a:lnTo>
                  <a:lnTo>
                    <a:pt x="49" y="197"/>
                  </a:lnTo>
                  <a:lnTo>
                    <a:pt x="245" y="0"/>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53266" name="Freeform 18"/>
            <p:cNvSpPr>
              <a:spLocks/>
            </p:cNvSpPr>
            <p:nvPr/>
          </p:nvSpPr>
          <p:spPr bwMode="auto">
            <a:xfrm>
              <a:off x="2470" y="2855"/>
              <a:ext cx="121" cy="223"/>
            </a:xfrm>
            <a:custGeom>
              <a:avLst/>
              <a:gdLst/>
              <a:ahLst/>
              <a:cxnLst>
                <a:cxn ang="0">
                  <a:pos x="68" y="0"/>
                </a:cxn>
                <a:cxn ang="0">
                  <a:pos x="121" y="0"/>
                </a:cxn>
                <a:cxn ang="0">
                  <a:pos x="49" y="223"/>
                </a:cxn>
                <a:cxn ang="0">
                  <a:pos x="0" y="223"/>
                </a:cxn>
                <a:cxn ang="0">
                  <a:pos x="68" y="0"/>
                </a:cxn>
              </a:cxnLst>
              <a:rect l="0" t="0" r="r" b="b"/>
              <a:pathLst>
                <a:path w="121" h="223">
                  <a:moveTo>
                    <a:pt x="68" y="0"/>
                  </a:moveTo>
                  <a:lnTo>
                    <a:pt x="121" y="0"/>
                  </a:lnTo>
                  <a:lnTo>
                    <a:pt x="49" y="223"/>
                  </a:lnTo>
                  <a:lnTo>
                    <a:pt x="0" y="223"/>
                  </a:lnTo>
                  <a:lnTo>
                    <a:pt x="68" y="0"/>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53267" name="Freeform 19"/>
            <p:cNvSpPr>
              <a:spLocks/>
            </p:cNvSpPr>
            <p:nvPr/>
          </p:nvSpPr>
          <p:spPr bwMode="auto">
            <a:xfrm>
              <a:off x="2470" y="3078"/>
              <a:ext cx="166" cy="161"/>
            </a:xfrm>
            <a:custGeom>
              <a:avLst/>
              <a:gdLst/>
              <a:ahLst/>
              <a:cxnLst>
                <a:cxn ang="0">
                  <a:pos x="49" y="0"/>
                </a:cxn>
                <a:cxn ang="0">
                  <a:pos x="166" y="161"/>
                </a:cxn>
                <a:cxn ang="0">
                  <a:pos x="111" y="161"/>
                </a:cxn>
                <a:cxn ang="0">
                  <a:pos x="0" y="0"/>
                </a:cxn>
                <a:cxn ang="0">
                  <a:pos x="49" y="0"/>
                </a:cxn>
              </a:cxnLst>
              <a:rect l="0" t="0" r="r" b="b"/>
              <a:pathLst>
                <a:path w="166" h="161">
                  <a:moveTo>
                    <a:pt x="49" y="0"/>
                  </a:moveTo>
                  <a:lnTo>
                    <a:pt x="166" y="161"/>
                  </a:lnTo>
                  <a:lnTo>
                    <a:pt x="111" y="161"/>
                  </a:lnTo>
                  <a:lnTo>
                    <a:pt x="0" y="0"/>
                  </a:lnTo>
                  <a:lnTo>
                    <a:pt x="49" y="0"/>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53268" name="Freeform 20"/>
            <p:cNvSpPr>
              <a:spLocks/>
            </p:cNvSpPr>
            <p:nvPr/>
          </p:nvSpPr>
          <p:spPr bwMode="auto">
            <a:xfrm>
              <a:off x="2519" y="2658"/>
              <a:ext cx="264" cy="581"/>
            </a:xfrm>
            <a:custGeom>
              <a:avLst/>
              <a:gdLst/>
              <a:ahLst/>
              <a:cxnLst>
                <a:cxn ang="0">
                  <a:pos x="264" y="0"/>
                </a:cxn>
                <a:cxn ang="0">
                  <a:pos x="264" y="420"/>
                </a:cxn>
                <a:cxn ang="0">
                  <a:pos x="117" y="581"/>
                </a:cxn>
                <a:cxn ang="0">
                  <a:pos x="0" y="420"/>
                </a:cxn>
                <a:cxn ang="0">
                  <a:pos x="72" y="197"/>
                </a:cxn>
                <a:cxn ang="0">
                  <a:pos x="264" y="0"/>
                </a:cxn>
              </a:cxnLst>
              <a:rect l="0" t="0" r="r" b="b"/>
              <a:pathLst>
                <a:path w="264" h="581">
                  <a:moveTo>
                    <a:pt x="264" y="0"/>
                  </a:moveTo>
                  <a:lnTo>
                    <a:pt x="264" y="420"/>
                  </a:lnTo>
                  <a:lnTo>
                    <a:pt x="117" y="581"/>
                  </a:lnTo>
                  <a:lnTo>
                    <a:pt x="0" y="420"/>
                  </a:lnTo>
                  <a:lnTo>
                    <a:pt x="72" y="197"/>
                  </a:lnTo>
                  <a:lnTo>
                    <a:pt x="264" y="0"/>
                  </a:lnTo>
                  <a:close/>
                </a:path>
              </a:pathLst>
            </a:custGeom>
            <a:solidFill>
              <a:srgbClr val="FFFFFF"/>
            </a:solidFill>
            <a:ln w="0">
              <a:solidFill>
                <a:srgbClr val="000000"/>
              </a:solidFill>
              <a:prstDash val="solid"/>
              <a:round/>
              <a:headEnd/>
              <a:tailEnd/>
            </a:ln>
          </p:spPr>
          <p:txBody>
            <a:bodyPr>
              <a:prstTxWarp prst="textNoShape">
                <a:avLst/>
              </a:prstTxWarp>
            </a:bodyPr>
            <a:lstStyle/>
            <a:p>
              <a:endParaRPr lang="en-US" dirty="0"/>
            </a:p>
          </p:txBody>
        </p:sp>
        <p:sp>
          <p:nvSpPr>
            <p:cNvPr id="53269" name="Freeform 21"/>
            <p:cNvSpPr>
              <a:spLocks/>
            </p:cNvSpPr>
            <p:nvPr/>
          </p:nvSpPr>
          <p:spPr bwMode="auto">
            <a:xfrm>
              <a:off x="3064" y="2658"/>
              <a:ext cx="121" cy="170"/>
            </a:xfrm>
            <a:custGeom>
              <a:avLst/>
              <a:gdLst/>
              <a:ahLst/>
              <a:cxnLst>
                <a:cxn ang="0">
                  <a:pos x="0" y="0"/>
                </a:cxn>
                <a:cxn ang="0">
                  <a:pos x="121" y="0"/>
                </a:cxn>
                <a:cxn ang="0">
                  <a:pos x="0" y="170"/>
                </a:cxn>
                <a:cxn ang="0">
                  <a:pos x="0" y="0"/>
                </a:cxn>
              </a:cxnLst>
              <a:rect l="0" t="0" r="r" b="b"/>
              <a:pathLst>
                <a:path w="121" h="170">
                  <a:moveTo>
                    <a:pt x="0" y="0"/>
                  </a:moveTo>
                  <a:lnTo>
                    <a:pt x="121" y="0"/>
                  </a:lnTo>
                  <a:lnTo>
                    <a:pt x="0" y="170"/>
                  </a:lnTo>
                  <a:lnTo>
                    <a:pt x="0" y="0"/>
                  </a:lnTo>
                  <a:close/>
                </a:path>
              </a:pathLst>
            </a:custGeom>
            <a:solidFill>
              <a:srgbClr val="FFFFFF"/>
            </a:solidFill>
            <a:ln w="0">
              <a:solidFill>
                <a:srgbClr val="000000"/>
              </a:solidFill>
              <a:prstDash val="solid"/>
              <a:round/>
              <a:headEnd/>
              <a:tailEnd/>
            </a:ln>
          </p:spPr>
          <p:txBody>
            <a:bodyPr>
              <a:prstTxWarp prst="textNoShape">
                <a:avLst/>
              </a:prstTxWarp>
            </a:bodyPr>
            <a:lstStyle/>
            <a:p>
              <a:endParaRPr lang="en-US" dirty="0"/>
            </a:p>
          </p:txBody>
        </p:sp>
        <p:sp>
          <p:nvSpPr>
            <p:cNvPr id="53270" name="Freeform 22"/>
            <p:cNvSpPr>
              <a:spLocks/>
            </p:cNvSpPr>
            <p:nvPr/>
          </p:nvSpPr>
          <p:spPr bwMode="auto">
            <a:xfrm>
              <a:off x="2336" y="2877"/>
              <a:ext cx="186" cy="64"/>
            </a:xfrm>
            <a:custGeom>
              <a:avLst/>
              <a:gdLst/>
              <a:ahLst/>
              <a:cxnLst>
                <a:cxn ang="0">
                  <a:pos x="186" y="33"/>
                </a:cxn>
                <a:cxn ang="0">
                  <a:pos x="45" y="0"/>
                </a:cxn>
                <a:cxn ang="0">
                  <a:pos x="0" y="15"/>
                </a:cxn>
                <a:cxn ang="0">
                  <a:pos x="179" y="64"/>
                </a:cxn>
                <a:cxn ang="0">
                  <a:pos x="186" y="33"/>
                </a:cxn>
              </a:cxnLst>
              <a:rect l="0" t="0" r="r" b="b"/>
              <a:pathLst>
                <a:path w="186" h="64">
                  <a:moveTo>
                    <a:pt x="186" y="33"/>
                  </a:moveTo>
                  <a:lnTo>
                    <a:pt x="45" y="0"/>
                  </a:lnTo>
                  <a:lnTo>
                    <a:pt x="0" y="15"/>
                  </a:lnTo>
                  <a:lnTo>
                    <a:pt x="179" y="64"/>
                  </a:lnTo>
                  <a:lnTo>
                    <a:pt x="186" y="33"/>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53271" name="Freeform 23"/>
            <p:cNvSpPr>
              <a:spLocks/>
            </p:cNvSpPr>
            <p:nvPr/>
          </p:nvSpPr>
          <p:spPr bwMode="auto">
            <a:xfrm>
              <a:off x="2071" y="2895"/>
              <a:ext cx="448" cy="347"/>
            </a:xfrm>
            <a:custGeom>
              <a:avLst/>
              <a:gdLst/>
              <a:ahLst/>
              <a:cxnLst>
                <a:cxn ang="0">
                  <a:pos x="444" y="46"/>
                </a:cxn>
                <a:cxn ang="0">
                  <a:pos x="265" y="0"/>
                </a:cxn>
                <a:cxn ang="0">
                  <a:pos x="0" y="106"/>
                </a:cxn>
                <a:cxn ang="0">
                  <a:pos x="121" y="347"/>
                </a:cxn>
                <a:cxn ang="0">
                  <a:pos x="448" y="256"/>
                </a:cxn>
                <a:cxn ang="0">
                  <a:pos x="399" y="183"/>
                </a:cxn>
                <a:cxn ang="0">
                  <a:pos x="444" y="46"/>
                </a:cxn>
              </a:cxnLst>
              <a:rect l="0" t="0" r="r" b="b"/>
              <a:pathLst>
                <a:path w="448" h="347">
                  <a:moveTo>
                    <a:pt x="444" y="46"/>
                  </a:moveTo>
                  <a:lnTo>
                    <a:pt x="265" y="0"/>
                  </a:lnTo>
                  <a:lnTo>
                    <a:pt x="0" y="106"/>
                  </a:lnTo>
                  <a:lnTo>
                    <a:pt x="121" y="347"/>
                  </a:lnTo>
                  <a:lnTo>
                    <a:pt x="448" y="256"/>
                  </a:lnTo>
                  <a:lnTo>
                    <a:pt x="399" y="183"/>
                  </a:lnTo>
                  <a:lnTo>
                    <a:pt x="444" y="46"/>
                  </a:lnTo>
                  <a:close/>
                </a:path>
              </a:pathLst>
            </a:custGeom>
            <a:solidFill>
              <a:srgbClr val="FFFFFF"/>
            </a:solidFill>
            <a:ln w="0">
              <a:solidFill>
                <a:srgbClr val="000000"/>
              </a:solidFill>
              <a:prstDash val="solid"/>
              <a:round/>
              <a:headEnd/>
              <a:tailEnd/>
            </a:ln>
          </p:spPr>
          <p:txBody>
            <a:bodyPr>
              <a:prstTxWarp prst="textNoShape">
                <a:avLst/>
              </a:prstTxWarp>
            </a:bodyPr>
            <a:lstStyle/>
            <a:p>
              <a:endParaRPr lang="en-US" dirty="0"/>
            </a:p>
          </p:txBody>
        </p:sp>
        <p:sp>
          <p:nvSpPr>
            <p:cNvPr id="53272" name="Freeform 24"/>
            <p:cNvSpPr>
              <a:spLocks/>
            </p:cNvSpPr>
            <p:nvPr/>
          </p:nvSpPr>
          <p:spPr bwMode="auto">
            <a:xfrm>
              <a:off x="1970" y="3151"/>
              <a:ext cx="568" cy="179"/>
            </a:xfrm>
            <a:custGeom>
              <a:avLst/>
              <a:gdLst/>
              <a:ahLst/>
              <a:cxnLst>
                <a:cxn ang="0">
                  <a:pos x="549" y="0"/>
                </a:cxn>
                <a:cxn ang="0">
                  <a:pos x="568" y="27"/>
                </a:cxn>
                <a:cxn ang="0">
                  <a:pos x="0" y="179"/>
                </a:cxn>
                <a:cxn ang="0">
                  <a:pos x="49" y="139"/>
                </a:cxn>
                <a:cxn ang="0">
                  <a:pos x="549" y="0"/>
                </a:cxn>
              </a:cxnLst>
              <a:rect l="0" t="0" r="r" b="b"/>
              <a:pathLst>
                <a:path w="568" h="179">
                  <a:moveTo>
                    <a:pt x="549" y="0"/>
                  </a:moveTo>
                  <a:lnTo>
                    <a:pt x="568" y="27"/>
                  </a:lnTo>
                  <a:lnTo>
                    <a:pt x="0" y="179"/>
                  </a:lnTo>
                  <a:lnTo>
                    <a:pt x="49" y="139"/>
                  </a:lnTo>
                  <a:lnTo>
                    <a:pt x="549" y="0"/>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53273" name="Freeform 25"/>
            <p:cNvSpPr>
              <a:spLocks/>
            </p:cNvSpPr>
            <p:nvPr/>
          </p:nvSpPr>
          <p:spPr bwMode="auto">
            <a:xfrm>
              <a:off x="2744" y="2880"/>
              <a:ext cx="1013" cy="237"/>
            </a:xfrm>
            <a:custGeom>
              <a:avLst/>
              <a:gdLst/>
              <a:ahLst/>
              <a:cxnLst>
                <a:cxn ang="0">
                  <a:pos x="39" y="198"/>
                </a:cxn>
                <a:cxn ang="0">
                  <a:pos x="755" y="0"/>
                </a:cxn>
                <a:cxn ang="0">
                  <a:pos x="1013" y="109"/>
                </a:cxn>
                <a:cxn ang="0">
                  <a:pos x="990" y="152"/>
                </a:cxn>
                <a:cxn ang="0">
                  <a:pos x="745" y="39"/>
                </a:cxn>
                <a:cxn ang="0">
                  <a:pos x="0" y="237"/>
                </a:cxn>
                <a:cxn ang="0">
                  <a:pos x="39" y="198"/>
                </a:cxn>
              </a:cxnLst>
              <a:rect l="0" t="0" r="r" b="b"/>
              <a:pathLst>
                <a:path w="1013" h="237">
                  <a:moveTo>
                    <a:pt x="39" y="198"/>
                  </a:moveTo>
                  <a:lnTo>
                    <a:pt x="755" y="0"/>
                  </a:lnTo>
                  <a:lnTo>
                    <a:pt x="1013" y="109"/>
                  </a:lnTo>
                  <a:lnTo>
                    <a:pt x="990" y="152"/>
                  </a:lnTo>
                  <a:lnTo>
                    <a:pt x="745" y="39"/>
                  </a:lnTo>
                  <a:lnTo>
                    <a:pt x="0" y="237"/>
                  </a:lnTo>
                  <a:lnTo>
                    <a:pt x="39" y="198"/>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53274" name="Freeform 26"/>
            <p:cNvSpPr>
              <a:spLocks/>
            </p:cNvSpPr>
            <p:nvPr/>
          </p:nvSpPr>
          <p:spPr bwMode="auto">
            <a:xfrm>
              <a:off x="1966" y="2919"/>
              <a:ext cx="1768" cy="743"/>
            </a:xfrm>
            <a:custGeom>
              <a:avLst/>
              <a:gdLst/>
              <a:ahLst/>
              <a:cxnLst>
                <a:cxn ang="0">
                  <a:pos x="0" y="411"/>
                </a:cxn>
                <a:cxn ang="0">
                  <a:pos x="572" y="259"/>
                </a:cxn>
                <a:cxn ang="0">
                  <a:pos x="615" y="320"/>
                </a:cxn>
                <a:cxn ang="0">
                  <a:pos x="670" y="317"/>
                </a:cxn>
                <a:cxn ang="0">
                  <a:pos x="781" y="198"/>
                </a:cxn>
                <a:cxn ang="0">
                  <a:pos x="1523" y="0"/>
                </a:cxn>
                <a:cxn ang="0">
                  <a:pos x="1768" y="113"/>
                </a:cxn>
                <a:cxn ang="0">
                  <a:pos x="1641" y="341"/>
                </a:cxn>
                <a:cxn ang="0">
                  <a:pos x="1098" y="487"/>
                </a:cxn>
                <a:cxn ang="0">
                  <a:pos x="1023" y="511"/>
                </a:cxn>
                <a:cxn ang="0">
                  <a:pos x="811" y="569"/>
                </a:cxn>
                <a:cxn ang="0">
                  <a:pos x="183" y="743"/>
                </a:cxn>
                <a:cxn ang="0">
                  <a:pos x="307" y="514"/>
                </a:cxn>
                <a:cxn ang="0">
                  <a:pos x="0" y="411"/>
                </a:cxn>
              </a:cxnLst>
              <a:rect l="0" t="0" r="r" b="b"/>
              <a:pathLst>
                <a:path w="1768" h="743">
                  <a:moveTo>
                    <a:pt x="0" y="411"/>
                  </a:moveTo>
                  <a:lnTo>
                    <a:pt x="572" y="259"/>
                  </a:lnTo>
                  <a:lnTo>
                    <a:pt x="615" y="320"/>
                  </a:lnTo>
                  <a:lnTo>
                    <a:pt x="670" y="317"/>
                  </a:lnTo>
                  <a:lnTo>
                    <a:pt x="781" y="198"/>
                  </a:lnTo>
                  <a:lnTo>
                    <a:pt x="1523" y="0"/>
                  </a:lnTo>
                  <a:lnTo>
                    <a:pt x="1768" y="113"/>
                  </a:lnTo>
                  <a:lnTo>
                    <a:pt x="1641" y="341"/>
                  </a:lnTo>
                  <a:lnTo>
                    <a:pt x="1098" y="487"/>
                  </a:lnTo>
                  <a:lnTo>
                    <a:pt x="1023" y="511"/>
                  </a:lnTo>
                  <a:lnTo>
                    <a:pt x="811" y="569"/>
                  </a:lnTo>
                  <a:lnTo>
                    <a:pt x="183" y="743"/>
                  </a:lnTo>
                  <a:lnTo>
                    <a:pt x="307" y="514"/>
                  </a:lnTo>
                  <a:lnTo>
                    <a:pt x="0" y="411"/>
                  </a:lnTo>
                  <a:close/>
                </a:path>
              </a:pathLst>
            </a:custGeom>
            <a:solidFill>
              <a:srgbClr val="FFFFFF"/>
            </a:solidFill>
            <a:ln w="0">
              <a:solidFill>
                <a:srgbClr val="000000"/>
              </a:solidFill>
              <a:prstDash val="solid"/>
              <a:round/>
              <a:headEnd/>
              <a:tailEnd/>
            </a:ln>
          </p:spPr>
          <p:txBody>
            <a:bodyPr>
              <a:prstTxWarp prst="textNoShape">
                <a:avLst/>
              </a:prstTxWarp>
            </a:bodyPr>
            <a:lstStyle/>
            <a:p>
              <a:endParaRPr lang="en-US" dirty="0"/>
            </a:p>
          </p:txBody>
        </p:sp>
        <p:sp>
          <p:nvSpPr>
            <p:cNvPr id="53275" name="Freeform 27"/>
            <p:cNvSpPr>
              <a:spLocks/>
            </p:cNvSpPr>
            <p:nvPr/>
          </p:nvSpPr>
          <p:spPr bwMode="auto">
            <a:xfrm>
              <a:off x="3636" y="3184"/>
              <a:ext cx="141" cy="61"/>
            </a:xfrm>
            <a:custGeom>
              <a:avLst/>
              <a:gdLst/>
              <a:ahLst/>
              <a:cxnLst>
                <a:cxn ang="0">
                  <a:pos x="0" y="30"/>
                </a:cxn>
                <a:cxn ang="0">
                  <a:pos x="125" y="61"/>
                </a:cxn>
                <a:cxn ang="0">
                  <a:pos x="141" y="33"/>
                </a:cxn>
                <a:cxn ang="0">
                  <a:pos x="13" y="0"/>
                </a:cxn>
                <a:cxn ang="0">
                  <a:pos x="0" y="30"/>
                </a:cxn>
              </a:cxnLst>
              <a:rect l="0" t="0" r="r" b="b"/>
              <a:pathLst>
                <a:path w="141" h="61">
                  <a:moveTo>
                    <a:pt x="0" y="30"/>
                  </a:moveTo>
                  <a:lnTo>
                    <a:pt x="125" y="61"/>
                  </a:lnTo>
                  <a:lnTo>
                    <a:pt x="141" y="33"/>
                  </a:lnTo>
                  <a:lnTo>
                    <a:pt x="13" y="0"/>
                  </a:lnTo>
                  <a:lnTo>
                    <a:pt x="0" y="30"/>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53276" name="Freeform 28"/>
            <p:cNvSpPr>
              <a:spLocks/>
            </p:cNvSpPr>
            <p:nvPr/>
          </p:nvSpPr>
          <p:spPr bwMode="auto">
            <a:xfrm>
              <a:off x="3064" y="3214"/>
              <a:ext cx="697" cy="372"/>
            </a:xfrm>
            <a:custGeom>
              <a:avLst/>
              <a:gdLst/>
              <a:ahLst/>
              <a:cxnLst>
                <a:cxn ang="0">
                  <a:pos x="543" y="46"/>
                </a:cxn>
                <a:cxn ang="0">
                  <a:pos x="572" y="0"/>
                </a:cxn>
                <a:cxn ang="0">
                  <a:pos x="697" y="28"/>
                </a:cxn>
                <a:cxn ang="0">
                  <a:pos x="478" y="140"/>
                </a:cxn>
                <a:cxn ang="0">
                  <a:pos x="592" y="372"/>
                </a:cxn>
                <a:cxn ang="0">
                  <a:pos x="0" y="222"/>
                </a:cxn>
                <a:cxn ang="0">
                  <a:pos x="0" y="192"/>
                </a:cxn>
                <a:cxn ang="0">
                  <a:pos x="543" y="46"/>
                </a:cxn>
              </a:cxnLst>
              <a:rect l="0" t="0" r="r" b="b"/>
              <a:pathLst>
                <a:path w="697" h="372">
                  <a:moveTo>
                    <a:pt x="543" y="46"/>
                  </a:moveTo>
                  <a:lnTo>
                    <a:pt x="572" y="0"/>
                  </a:lnTo>
                  <a:lnTo>
                    <a:pt x="697" y="28"/>
                  </a:lnTo>
                  <a:lnTo>
                    <a:pt x="478" y="140"/>
                  </a:lnTo>
                  <a:lnTo>
                    <a:pt x="592" y="372"/>
                  </a:lnTo>
                  <a:lnTo>
                    <a:pt x="0" y="222"/>
                  </a:lnTo>
                  <a:lnTo>
                    <a:pt x="0" y="192"/>
                  </a:lnTo>
                  <a:lnTo>
                    <a:pt x="543" y="46"/>
                  </a:lnTo>
                  <a:close/>
                </a:path>
              </a:pathLst>
            </a:custGeom>
            <a:solidFill>
              <a:srgbClr val="FFFFFF"/>
            </a:solidFill>
            <a:ln w="0">
              <a:solidFill>
                <a:srgbClr val="000000"/>
              </a:solidFill>
              <a:prstDash val="solid"/>
              <a:round/>
              <a:headEnd/>
              <a:tailEnd/>
            </a:ln>
          </p:spPr>
          <p:txBody>
            <a:bodyPr>
              <a:prstTxWarp prst="textNoShape">
                <a:avLst/>
              </a:prstTxWarp>
            </a:bodyPr>
            <a:lstStyle/>
            <a:p>
              <a:endParaRPr lang="en-US" dirty="0"/>
            </a:p>
          </p:txBody>
        </p:sp>
        <p:sp>
          <p:nvSpPr>
            <p:cNvPr id="53277" name="Freeform 29"/>
            <p:cNvSpPr>
              <a:spLocks/>
            </p:cNvSpPr>
            <p:nvPr/>
          </p:nvSpPr>
          <p:spPr bwMode="auto">
            <a:xfrm>
              <a:off x="3538" y="3342"/>
              <a:ext cx="151" cy="244"/>
            </a:xfrm>
            <a:custGeom>
              <a:avLst/>
              <a:gdLst/>
              <a:ahLst/>
              <a:cxnLst>
                <a:cxn ang="0">
                  <a:pos x="121" y="244"/>
                </a:cxn>
                <a:cxn ang="0">
                  <a:pos x="151" y="225"/>
                </a:cxn>
                <a:cxn ang="0">
                  <a:pos x="33" y="0"/>
                </a:cxn>
                <a:cxn ang="0">
                  <a:pos x="0" y="12"/>
                </a:cxn>
                <a:cxn ang="0">
                  <a:pos x="121" y="244"/>
                </a:cxn>
              </a:cxnLst>
              <a:rect l="0" t="0" r="r" b="b"/>
              <a:pathLst>
                <a:path w="151" h="244">
                  <a:moveTo>
                    <a:pt x="121" y="244"/>
                  </a:moveTo>
                  <a:lnTo>
                    <a:pt x="151" y="225"/>
                  </a:lnTo>
                  <a:lnTo>
                    <a:pt x="33" y="0"/>
                  </a:lnTo>
                  <a:lnTo>
                    <a:pt x="0" y="12"/>
                  </a:lnTo>
                  <a:lnTo>
                    <a:pt x="121" y="244"/>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53278" name="Freeform 30"/>
            <p:cNvSpPr>
              <a:spLocks/>
            </p:cNvSpPr>
            <p:nvPr/>
          </p:nvSpPr>
          <p:spPr bwMode="auto">
            <a:xfrm>
              <a:off x="2777" y="3430"/>
              <a:ext cx="212" cy="542"/>
            </a:xfrm>
            <a:custGeom>
              <a:avLst/>
              <a:gdLst/>
              <a:ahLst/>
              <a:cxnLst>
                <a:cxn ang="0">
                  <a:pos x="0" y="58"/>
                </a:cxn>
                <a:cxn ang="0">
                  <a:pos x="212" y="0"/>
                </a:cxn>
                <a:cxn ang="0">
                  <a:pos x="212" y="542"/>
                </a:cxn>
                <a:cxn ang="0">
                  <a:pos x="0" y="542"/>
                </a:cxn>
                <a:cxn ang="0">
                  <a:pos x="0" y="58"/>
                </a:cxn>
              </a:cxnLst>
              <a:rect l="0" t="0" r="r" b="b"/>
              <a:pathLst>
                <a:path w="212" h="542">
                  <a:moveTo>
                    <a:pt x="0" y="58"/>
                  </a:moveTo>
                  <a:lnTo>
                    <a:pt x="212" y="0"/>
                  </a:lnTo>
                  <a:lnTo>
                    <a:pt x="212" y="542"/>
                  </a:lnTo>
                  <a:lnTo>
                    <a:pt x="0" y="542"/>
                  </a:lnTo>
                  <a:lnTo>
                    <a:pt x="0" y="58"/>
                  </a:lnTo>
                  <a:close/>
                </a:path>
              </a:pathLst>
            </a:custGeom>
            <a:solidFill>
              <a:srgbClr val="FFFFFF"/>
            </a:solidFill>
            <a:ln w="0">
              <a:solidFill>
                <a:srgbClr val="000000"/>
              </a:solidFill>
              <a:prstDash val="solid"/>
              <a:round/>
              <a:headEnd/>
              <a:tailEnd/>
            </a:ln>
          </p:spPr>
          <p:txBody>
            <a:bodyPr>
              <a:prstTxWarp prst="textNoShape">
                <a:avLst/>
              </a:prstTxWarp>
            </a:bodyPr>
            <a:lstStyle/>
            <a:p>
              <a:endParaRPr lang="en-US" dirty="0"/>
            </a:p>
          </p:txBody>
        </p:sp>
        <p:sp>
          <p:nvSpPr>
            <p:cNvPr id="53279" name="Freeform 31"/>
            <p:cNvSpPr>
              <a:spLocks/>
            </p:cNvSpPr>
            <p:nvPr/>
          </p:nvSpPr>
          <p:spPr bwMode="auto">
            <a:xfrm>
              <a:off x="2989" y="3406"/>
              <a:ext cx="75" cy="566"/>
            </a:xfrm>
            <a:custGeom>
              <a:avLst/>
              <a:gdLst/>
              <a:ahLst/>
              <a:cxnLst>
                <a:cxn ang="0">
                  <a:pos x="0" y="24"/>
                </a:cxn>
                <a:cxn ang="0">
                  <a:pos x="75" y="0"/>
                </a:cxn>
                <a:cxn ang="0">
                  <a:pos x="75" y="566"/>
                </a:cxn>
                <a:cxn ang="0">
                  <a:pos x="0" y="566"/>
                </a:cxn>
                <a:cxn ang="0">
                  <a:pos x="0" y="24"/>
                </a:cxn>
              </a:cxnLst>
              <a:rect l="0" t="0" r="r" b="b"/>
              <a:pathLst>
                <a:path w="75" h="566">
                  <a:moveTo>
                    <a:pt x="0" y="24"/>
                  </a:moveTo>
                  <a:lnTo>
                    <a:pt x="75" y="0"/>
                  </a:lnTo>
                  <a:lnTo>
                    <a:pt x="75" y="566"/>
                  </a:lnTo>
                  <a:lnTo>
                    <a:pt x="0" y="566"/>
                  </a:lnTo>
                  <a:lnTo>
                    <a:pt x="0" y="24"/>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grpSp>
      <p:sp>
        <p:nvSpPr>
          <p:cNvPr id="53280" name="WordArt 32"/>
          <p:cNvSpPr>
            <a:spLocks noChangeArrowheads="1" noChangeShapeType="1" noTextEdit="1"/>
          </p:cNvSpPr>
          <p:nvPr/>
        </p:nvSpPr>
        <p:spPr bwMode="auto">
          <a:xfrm>
            <a:off x="688975" y="2433638"/>
            <a:ext cx="1876425" cy="647700"/>
          </a:xfrm>
          <a:prstGeom prst="rect">
            <a:avLst/>
          </a:prstGeom>
        </p:spPr>
        <p:txBody>
          <a:bodyPr wrap="none" fromWordArt="1">
            <a:prstTxWarp prst="textPlain">
              <a:avLst>
                <a:gd name="adj" fmla="val 50000"/>
              </a:avLst>
            </a:prstTxWarp>
          </a:bodyPr>
          <a:lstStyle/>
          <a:p>
            <a:pPr algn="ctr"/>
            <a:r>
              <a:rPr lang="en-US" sz="3600" kern="10" dirty="0">
                <a:ln w="12700">
                  <a:solidFill>
                    <a:srgbClr val="003366"/>
                  </a:solidFill>
                  <a:round/>
                  <a:headEnd/>
                  <a:tailEnd/>
                </a:ln>
                <a:solidFill>
                  <a:srgbClr val="003366">
                    <a:alpha val="50000"/>
                  </a:srgbClr>
                </a:solidFill>
                <a:effectLst>
                  <a:outerShdw blurRad="63500" dist="46662" dir="2115817" algn="ctr" rotWithShape="0">
                    <a:srgbClr val="9999FF">
                      <a:alpha val="74998"/>
                    </a:srgbClr>
                  </a:outerShdw>
                </a:effectLst>
                <a:latin typeface="Arial Black"/>
                <a:ea typeface="Arial Black"/>
                <a:cs typeface="Arial Black"/>
              </a:rPr>
              <a:t>College</a:t>
            </a:r>
          </a:p>
        </p:txBody>
      </p:sp>
      <p:sp>
        <p:nvSpPr>
          <p:cNvPr id="53281" name="WordArt 33"/>
          <p:cNvSpPr>
            <a:spLocks noChangeArrowheads="1" noChangeShapeType="1" noTextEdit="1"/>
          </p:cNvSpPr>
          <p:nvPr/>
        </p:nvSpPr>
        <p:spPr bwMode="auto">
          <a:xfrm>
            <a:off x="460375" y="3729038"/>
            <a:ext cx="2152650" cy="314325"/>
          </a:xfrm>
          <a:prstGeom prst="rect">
            <a:avLst/>
          </a:prstGeom>
        </p:spPr>
        <p:txBody>
          <a:bodyPr wrap="none" fromWordArt="1">
            <a:prstTxWarp prst="textPlain">
              <a:avLst>
                <a:gd name="adj" fmla="val 50000"/>
              </a:avLst>
            </a:prstTxWarp>
          </a:bodyPr>
          <a:lstStyle/>
          <a:p>
            <a:pPr algn="ctr"/>
            <a:r>
              <a:rPr lang="en-US" sz="1800" kern="10" dirty="0">
                <a:ln w="12700">
                  <a:solidFill>
                    <a:schemeClr val="accent1"/>
                  </a:solidFill>
                  <a:round/>
                  <a:headEnd/>
                  <a:tailEnd/>
                </a:ln>
                <a:solidFill>
                  <a:schemeClr val="accent1">
                    <a:alpha val="50000"/>
                  </a:schemeClr>
                </a:solidFill>
                <a:effectLst>
                  <a:outerShdw blurRad="63500" dist="46662" dir="2115817" algn="ctr" rotWithShape="0">
                    <a:srgbClr val="9999FF">
                      <a:alpha val="74998"/>
                    </a:srgbClr>
                  </a:outerShdw>
                </a:effectLst>
                <a:latin typeface="Arial Black"/>
                <a:ea typeface="Arial Black"/>
                <a:cs typeface="Arial Black"/>
              </a:rPr>
              <a:t>Technical School</a:t>
            </a:r>
          </a:p>
        </p:txBody>
      </p:sp>
      <p:sp>
        <p:nvSpPr>
          <p:cNvPr id="53282" name="WordArt 34"/>
          <p:cNvSpPr>
            <a:spLocks noChangeArrowheads="1" noChangeShapeType="1" noTextEdit="1"/>
          </p:cNvSpPr>
          <p:nvPr/>
        </p:nvSpPr>
        <p:spPr bwMode="auto">
          <a:xfrm rot="-153826">
            <a:off x="384175" y="4719638"/>
            <a:ext cx="2209800" cy="849312"/>
          </a:xfrm>
          <a:prstGeom prst="rect">
            <a:avLst/>
          </a:prstGeom>
        </p:spPr>
        <p:txBody>
          <a:bodyPr wrap="none" fromWordArt="1">
            <a:prstTxWarp prst="textSlantUp">
              <a:avLst>
                <a:gd name="adj" fmla="val 58569"/>
              </a:avLst>
            </a:prstTxWarp>
          </a:bodyPr>
          <a:lstStyle/>
          <a:p>
            <a:pPr algn="ctr"/>
            <a:r>
              <a:rPr lang="en-US" sz="1800" kern="10" dirty="0">
                <a:ln w="9525">
                  <a:solidFill>
                    <a:srgbClr val="CC99FF"/>
                  </a:solidFill>
                  <a:round/>
                  <a:headEnd/>
                  <a:tailEnd/>
                </a:ln>
                <a:gradFill rotWithShape="0">
                  <a:gsLst>
                    <a:gs pos="0">
                      <a:srgbClr val="6600CC"/>
                    </a:gs>
                    <a:gs pos="100000">
                      <a:srgbClr val="CC00CC"/>
                    </a:gs>
                  </a:gsLst>
                  <a:lin ang="5553826" scaled="1"/>
                </a:gradFill>
                <a:effectLst>
                  <a:outerShdw blurRad="63500" dist="53882" dir="2700000" algn="ctr" rotWithShape="0">
                    <a:srgbClr val="9999FF">
                      <a:alpha val="74998"/>
                    </a:srgbClr>
                  </a:outerShdw>
                </a:effectLst>
                <a:latin typeface="Impact"/>
                <a:ea typeface="Impact"/>
                <a:cs typeface="Impact"/>
              </a:rPr>
              <a:t>Special Purpose School</a:t>
            </a:r>
          </a:p>
        </p:txBody>
      </p:sp>
      <p:sp>
        <p:nvSpPr>
          <p:cNvPr id="53283" name="WordArt 35"/>
          <p:cNvSpPr>
            <a:spLocks noChangeArrowheads="1" noChangeShapeType="1" noTextEdit="1"/>
          </p:cNvSpPr>
          <p:nvPr/>
        </p:nvSpPr>
        <p:spPr bwMode="auto">
          <a:xfrm>
            <a:off x="993775" y="2967038"/>
            <a:ext cx="1143000" cy="708025"/>
          </a:xfrm>
          <a:prstGeom prst="rect">
            <a:avLst/>
          </a:prstGeom>
        </p:spPr>
        <p:txBody>
          <a:bodyPr wrap="none" fromWordArt="1">
            <a:prstTxWarp prst="textSlantUp">
              <a:avLst>
                <a:gd name="adj" fmla="val 41255"/>
              </a:avLst>
            </a:prstTxWarp>
          </a:bodyPr>
          <a:lstStyle/>
          <a:p>
            <a:pPr algn="ctr"/>
            <a:r>
              <a:rPr lang="en-US" sz="1800" kern="10" dirty="0">
                <a:ln w="9525">
                  <a:solidFill>
                    <a:srgbClr val="000000"/>
                  </a:solidFill>
                  <a:round/>
                  <a:headEnd/>
                  <a:tailEnd/>
                </a:ln>
                <a:solidFill>
                  <a:srgbClr val="000000"/>
                </a:solidFill>
                <a:latin typeface="Arial Black"/>
                <a:ea typeface="Arial Black"/>
                <a:cs typeface="Arial Black"/>
              </a:rPr>
              <a:t>Military</a:t>
            </a:r>
          </a:p>
        </p:txBody>
      </p:sp>
      <p:sp>
        <p:nvSpPr>
          <p:cNvPr id="53285" name="WordArt 37"/>
          <p:cNvSpPr>
            <a:spLocks noChangeArrowheads="1" noChangeShapeType="1" noTextEdit="1"/>
          </p:cNvSpPr>
          <p:nvPr/>
        </p:nvSpPr>
        <p:spPr bwMode="auto">
          <a:xfrm>
            <a:off x="3048000" y="1676400"/>
            <a:ext cx="5867400" cy="45720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effectLst>
                  <a:outerShdw blurRad="63500" dist="38099" dir="2700000" algn="ctr" rotWithShape="0">
                    <a:srgbClr val="C0C0C0">
                      <a:alpha val="74998"/>
                    </a:srgbClr>
                  </a:outerShdw>
                </a:effectLst>
                <a:latin typeface="Impact"/>
                <a:ea typeface="Impact"/>
                <a:cs typeface="Impact"/>
              </a:rPr>
              <a:t>What you do after high</a:t>
            </a:r>
          </a:p>
          <a:p>
            <a:pPr algn="ctr"/>
            <a:r>
              <a:rPr lang="en-US" sz="3600" kern="10" dirty="0">
                <a:ln w="9525">
                  <a:noFill/>
                  <a:round/>
                  <a:headEnd/>
                  <a:tailEnd/>
                </a:ln>
                <a:solidFill>
                  <a:srgbClr val="FF0000"/>
                </a:solidFill>
                <a:effectLst>
                  <a:outerShdw blurRad="63500" dist="38099" dir="2700000" algn="ctr" rotWithShape="0">
                    <a:srgbClr val="C0C0C0">
                      <a:alpha val="74998"/>
                    </a:srgbClr>
                  </a:outerShdw>
                </a:effectLst>
                <a:latin typeface="Impact"/>
                <a:ea typeface="Impact"/>
                <a:cs typeface="Impact"/>
              </a:rPr>
              <a:t> school  depends on your</a:t>
            </a:r>
          </a:p>
          <a:p>
            <a:pPr algn="ctr"/>
            <a:r>
              <a:rPr lang="en-US" sz="3600" kern="10" dirty="0">
                <a:ln w="9525">
                  <a:noFill/>
                  <a:round/>
                  <a:headEnd/>
                  <a:tailEnd/>
                </a:ln>
                <a:solidFill>
                  <a:srgbClr val="FF0000"/>
                </a:solidFill>
                <a:effectLst>
                  <a:outerShdw blurRad="63500" dist="38099" dir="2700000" algn="ctr" rotWithShape="0">
                    <a:srgbClr val="C0C0C0">
                      <a:alpha val="74998"/>
                    </a:srgbClr>
                  </a:outerShdw>
                </a:effectLst>
                <a:latin typeface="Impact"/>
                <a:ea typeface="Impact"/>
                <a:cs typeface="Impact"/>
              </a:rPr>
              <a:t> career choice.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dirty="0"/>
              <a:t> </a:t>
            </a:r>
          </a:p>
        </p:txBody>
      </p:sp>
      <p:sp>
        <p:nvSpPr>
          <p:cNvPr id="56322" name="Rectangle 2"/>
          <p:cNvSpPr>
            <a:spLocks noGrp="1" noChangeArrowheads="1"/>
          </p:cNvSpPr>
          <p:nvPr>
            <p:ph type="title"/>
          </p:nvPr>
        </p:nvSpPr>
        <p:spPr/>
        <p:txBody>
          <a:bodyPr>
            <a:normAutofit fontScale="90000"/>
          </a:bodyPr>
          <a:lstStyle/>
          <a:p>
            <a:r>
              <a:rPr lang="en-US" b="1" dirty="0">
                <a:solidFill>
                  <a:srgbClr val="FF3300"/>
                </a:solidFill>
                <a:latin typeface="Comic Sans MS" pitchFamily="-84" charset="0"/>
              </a:rPr>
              <a:t>Two-</a:t>
            </a:r>
            <a:r>
              <a:rPr lang="en-US" b="1" dirty="0" smtClean="0">
                <a:solidFill>
                  <a:srgbClr val="FF3300"/>
                </a:solidFill>
                <a:latin typeface="Comic Sans MS" pitchFamily="-84" charset="0"/>
              </a:rPr>
              <a:t>year/Four-year </a:t>
            </a:r>
            <a:r>
              <a:rPr lang="en-US" b="1" dirty="0">
                <a:solidFill>
                  <a:srgbClr val="FF3300"/>
                </a:solidFill>
                <a:latin typeface="Comic Sans MS" pitchFamily="-84" charset="0"/>
              </a:rPr>
              <a:t>degree</a:t>
            </a:r>
            <a:r>
              <a:rPr lang="en-US" b="1" dirty="0" smtClean="0">
                <a:solidFill>
                  <a:srgbClr val="FF3300"/>
                </a:solidFill>
                <a:latin typeface="Comic Sans MS" pitchFamily="-84" charset="0"/>
              </a:rPr>
              <a:t> </a:t>
            </a:r>
            <a:br>
              <a:rPr lang="en-US" b="1" dirty="0" smtClean="0">
                <a:solidFill>
                  <a:srgbClr val="FF3300"/>
                </a:solidFill>
                <a:latin typeface="Comic Sans MS" pitchFamily="-84" charset="0"/>
              </a:rPr>
            </a:br>
            <a:r>
              <a:rPr lang="en-US" b="1" dirty="0" smtClean="0">
                <a:solidFill>
                  <a:srgbClr val="008000"/>
                </a:solidFill>
                <a:latin typeface="Comic Sans MS" pitchFamily="-84" charset="0"/>
              </a:rPr>
              <a:t>or </a:t>
            </a:r>
            <a:r>
              <a:rPr lang="en-US" b="1" dirty="0">
                <a:solidFill>
                  <a:srgbClr val="008000"/>
                </a:solidFill>
                <a:latin typeface="Comic Sans MS" pitchFamily="-84" charset="0"/>
              </a:rPr>
              <a:t>more</a:t>
            </a:r>
            <a:r>
              <a:rPr lang="en-US" dirty="0">
                <a:solidFill>
                  <a:srgbClr val="008000"/>
                </a:solidFill>
              </a:rPr>
              <a:t> </a:t>
            </a:r>
          </a:p>
        </p:txBody>
      </p:sp>
      <p:sp>
        <p:nvSpPr>
          <p:cNvPr id="56323" name="Rectangle 3"/>
          <p:cNvSpPr>
            <a:spLocks noGrp="1" noChangeArrowheads="1"/>
          </p:cNvSpPr>
          <p:nvPr>
            <p:ph type="body" idx="1"/>
          </p:nvPr>
        </p:nvSpPr>
        <p:spPr>
          <a:xfrm>
            <a:off x="533400" y="2819400"/>
            <a:ext cx="7772400" cy="3276600"/>
          </a:xfrm>
        </p:spPr>
        <p:txBody>
          <a:bodyPr>
            <a:normAutofit/>
          </a:bodyPr>
          <a:lstStyle/>
          <a:p>
            <a:pPr>
              <a:lnSpc>
                <a:spcPct val="90000"/>
              </a:lnSpc>
            </a:pPr>
            <a:r>
              <a:rPr lang="en-US" sz="3000" b="1" dirty="0">
                <a:latin typeface="Comic Sans MS" pitchFamily="-84" charset="0"/>
              </a:rPr>
              <a:t>University of Georgia (Research)</a:t>
            </a:r>
          </a:p>
          <a:p>
            <a:pPr>
              <a:lnSpc>
                <a:spcPct val="90000"/>
              </a:lnSpc>
            </a:pPr>
            <a:r>
              <a:rPr lang="en-US" sz="3000" b="1" dirty="0">
                <a:latin typeface="Comic Sans MS" pitchFamily="-84" charset="0"/>
              </a:rPr>
              <a:t>Georgia Southern University (Regional)</a:t>
            </a:r>
            <a:endParaRPr lang="en-US" sz="3000" b="1" dirty="0" smtClean="0">
              <a:latin typeface="Comic Sans MS" pitchFamily="-84" charset="0"/>
            </a:endParaRPr>
          </a:p>
          <a:p>
            <a:pPr>
              <a:lnSpc>
                <a:spcPct val="90000"/>
              </a:lnSpc>
            </a:pPr>
            <a:r>
              <a:rPr lang="en-US" sz="3000" b="1" dirty="0" smtClean="0">
                <a:latin typeface="Comic Sans MS" pitchFamily="-84" charset="0"/>
              </a:rPr>
              <a:t>University of North Georgia (</a:t>
            </a:r>
            <a:r>
              <a:rPr lang="en-US" sz="3000" b="1" dirty="0">
                <a:latin typeface="Comic Sans MS" pitchFamily="-84" charset="0"/>
              </a:rPr>
              <a:t>Senior)</a:t>
            </a:r>
            <a:endParaRPr lang="en-US" sz="3000" b="1" dirty="0" smtClean="0">
              <a:latin typeface="Comic Sans MS" pitchFamily="-84" charset="0"/>
            </a:endParaRPr>
          </a:p>
          <a:p>
            <a:pPr>
              <a:lnSpc>
                <a:spcPct val="90000"/>
              </a:lnSpc>
            </a:pPr>
            <a:r>
              <a:rPr lang="en-US" sz="3000" b="1" dirty="0" smtClean="0">
                <a:latin typeface="Comic Sans MS" pitchFamily="-84" charset="0"/>
              </a:rPr>
              <a:t>Young Harris (Two-Year)</a:t>
            </a:r>
          </a:p>
          <a:p>
            <a:pPr>
              <a:lnSpc>
                <a:spcPct val="90000"/>
              </a:lnSpc>
            </a:pPr>
            <a:r>
              <a:rPr lang="en-US" sz="3000" b="1" dirty="0" smtClean="0">
                <a:latin typeface="Comic Sans MS" pitchFamily="-84" charset="0"/>
              </a:rPr>
              <a:t>Piedmont (Private)</a:t>
            </a:r>
          </a:p>
          <a:p>
            <a:pPr>
              <a:lnSpc>
                <a:spcPct val="90000"/>
              </a:lnSpc>
            </a:pPr>
            <a:r>
              <a:rPr lang="en-US" sz="3000" b="1" dirty="0" smtClean="0">
                <a:latin typeface="Comic Sans MS" pitchFamily="-84" charset="0"/>
              </a:rPr>
              <a:t>Toccoa Falls (Faith-based)</a:t>
            </a:r>
            <a:endParaRPr lang="en-US" sz="3000" b="1" dirty="0">
              <a:latin typeface="Comic Sans MS" pitchFamily="-84" charset="0"/>
            </a:endParaRPr>
          </a:p>
        </p:txBody>
      </p:sp>
      <p:sp>
        <p:nvSpPr>
          <p:cNvPr id="6" name="TextBox 5"/>
          <p:cNvSpPr txBox="1"/>
          <p:nvPr/>
        </p:nvSpPr>
        <p:spPr>
          <a:xfrm>
            <a:off x="1600200" y="2057400"/>
            <a:ext cx="5681363" cy="584776"/>
          </a:xfrm>
          <a:prstGeom prst="rect">
            <a:avLst/>
          </a:prstGeom>
          <a:noFill/>
        </p:spPr>
        <p:txBody>
          <a:bodyPr wrap="none" rtlCol="0">
            <a:spAutoFit/>
          </a:bodyPr>
          <a:lstStyle/>
          <a:p>
            <a:r>
              <a:rPr lang="en-US" sz="3200" dirty="0" smtClean="0"/>
              <a:t>Types of Colleges/Universities</a:t>
            </a:r>
            <a:endParaRPr lang="en-US" sz="3200" dirty="0"/>
          </a:p>
        </p:txBody>
      </p:sp>
    </p:spTree>
  </p:cSld>
  <p:clrMapOvr>
    <a:masterClrMapping/>
  </p:clrMapOvr>
  <p:transition xmlns:p14="http://schemas.microsoft.com/office/powerpoint/2010/main">
    <p:cut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additive="base">
                                        <p:cTn id="7" dur="500" fill="hold"/>
                                        <p:tgtEl>
                                          <p:spTgt spid="56322"/>
                                        </p:tgtEl>
                                        <p:attrNameLst>
                                          <p:attrName>ppt_x</p:attrName>
                                        </p:attrNameLst>
                                      </p:cBhvr>
                                      <p:tavLst>
                                        <p:tav tm="0">
                                          <p:val>
                                            <p:strVal val="1+#ppt_w/2"/>
                                          </p:val>
                                        </p:tav>
                                        <p:tav tm="100000">
                                          <p:val>
                                            <p:strVal val="#ppt_x"/>
                                          </p:val>
                                        </p:tav>
                                      </p:tavLst>
                                    </p:anim>
                                    <p:anim calcmode="lin" valueType="num">
                                      <p:cBhvr additive="base">
                                        <p:cTn id="8" dur="500" fill="hold"/>
                                        <p:tgtEl>
                                          <p:spTgt spid="563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PKGLIS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dirty="0"/>
              <a:t> </a:t>
            </a:r>
          </a:p>
        </p:txBody>
      </p:sp>
      <p:sp>
        <p:nvSpPr>
          <p:cNvPr id="56322" name="Rectangle 2"/>
          <p:cNvSpPr>
            <a:spLocks noGrp="1" noChangeArrowheads="1"/>
          </p:cNvSpPr>
          <p:nvPr>
            <p:ph type="title"/>
          </p:nvPr>
        </p:nvSpPr>
        <p:spPr/>
        <p:txBody>
          <a:bodyPr>
            <a:normAutofit fontScale="90000"/>
          </a:bodyPr>
          <a:lstStyle/>
          <a:p>
            <a:r>
              <a:rPr lang="en-US" b="1" dirty="0" smtClean="0">
                <a:solidFill>
                  <a:srgbClr val="FF3300"/>
                </a:solidFill>
                <a:latin typeface="Comic Sans MS" pitchFamily="-84" charset="0"/>
              </a:rPr>
              <a:t>Careers that Require a 4-year Degree (Bachelor’s Degree)</a:t>
            </a:r>
            <a:endParaRPr lang="en-US" dirty="0">
              <a:solidFill>
                <a:srgbClr val="008000"/>
              </a:solidFill>
            </a:endParaRPr>
          </a:p>
        </p:txBody>
      </p:sp>
      <p:sp>
        <p:nvSpPr>
          <p:cNvPr id="56323" name="Rectangle 3"/>
          <p:cNvSpPr>
            <a:spLocks noGrp="1" noChangeArrowheads="1"/>
          </p:cNvSpPr>
          <p:nvPr>
            <p:ph type="body" idx="1"/>
          </p:nvPr>
        </p:nvSpPr>
        <p:spPr>
          <a:xfrm>
            <a:off x="533400" y="1676400"/>
            <a:ext cx="7772400" cy="4419600"/>
          </a:xfrm>
        </p:spPr>
        <p:txBody>
          <a:bodyPr>
            <a:normAutofit fontScale="92500" lnSpcReduction="10000"/>
          </a:bodyPr>
          <a:lstStyle/>
          <a:p>
            <a:r>
              <a:rPr lang="en-US" sz="3200" b="1" dirty="0" smtClean="0">
                <a:solidFill>
                  <a:srgbClr val="0000FF"/>
                </a:solidFill>
              </a:rPr>
              <a:t>Medical</a:t>
            </a:r>
            <a:r>
              <a:rPr lang="en-US" sz="3200" dirty="0" smtClean="0"/>
              <a:t>  - Doctor, Nurse,Physical Therapy, Pharmacy</a:t>
            </a:r>
          </a:p>
          <a:p>
            <a:r>
              <a:rPr lang="en-US" sz="3200" dirty="0" smtClean="0"/>
              <a:t> </a:t>
            </a:r>
            <a:r>
              <a:rPr lang="en-US" sz="3200" b="1" dirty="0" smtClean="0">
                <a:solidFill>
                  <a:srgbClr val="0000FF"/>
                </a:solidFill>
              </a:rPr>
              <a:t>Engineering</a:t>
            </a:r>
            <a:r>
              <a:rPr lang="en-US" sz="3200" dirty="0" smtClean="0"/>
              <a:t> – Civil, Chemical, Aerospace, Industrial</a:t>
            </a:r>
          </a:p>
          <a:p>
            <a:r>
              <a:rPr lang="en-US" sz="3200" dirty="0" smtClean="0"/>
              <a:t> </a:t>
            </a:r>
            <a:r>
              <a:rPr lang="en-US" sz="3200" b="1" dirty="0" smtClean="0">
                <a:solidFill>
                  <a:srgbClr val="0000FF"/>
                </a:solidFill>
              </a:rPr>
              <a:t>Computer science </a:t>
            </a:r>
            <a:r>
              <a:rPr lang="en-US" sz="3200" dirty="0" smtClean="0"/>
              <a:t>– Software Design, Information Systems</a:t>
            </a:r>
          </a:p>
          <a:p>
            <a:r>
              <a:rPr lang="en-US" sz="3200" dirty="0" smtClean="0"/>
              <a:t> </a:t>
            </a:r>
            <a:r>
              <a:rPr lang="en-US" sz="3200" b="1" dirty="0" smtClean="0">
                <a:solidFill>
                  <a:srgbClr val="0000FF"/>
                </a:solidFill>
              </a:rPr>
              <a:t>Physics and Astronomy</a:t>
            </a:r>
          </a:p>
          <a:p>
            <a:r>
              <a:rPr lang="en-US" sz="3200" b="1" dirty="0" smtClean="0">
                <a:solidFill>
                  <a:srgbClr val="0000FF"/>
                </a:solidFill>
              </a:rPr>
              <a:t>Education</a:t>
            </a:r>
            <a:r>
              <a:rPr lang="en-US" sz="3200" dirty="0" smtClean="0">
                <a:solidFill>
                  <a:srgbClr val="0000FF"/>
                </a:solidFill>
              </a:rPr>
              <a:t> - </a:t>
            </a:r>
            <a:r>
              <a:rPr lang="en-US" sz="3200" dirty="0" smtClean="0">
                <a:solidFill>
                  <a:schemeClr val="tx1"/>
                </a:solidFill>
              </a:rPr>
              <a:t>Elementary, Middle School, High School, Post-Secondary</a:t>
            </a:r>
          </a:p>
        </p:txBody>
      </p:sp>
    </p:spTree>
  </p:cSld>
  <p:clrMapOvr>
    <a:masterClrMapping/>
  </p:clrMapOvr>
  <p:transition xmlns:p14="http://schemas.microsoft.com/office/powerpoint/2010/main">
    <p:cut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additive="base">
                                        <p:cTn id="7" dur="500" fill="hold"/>
                                        <p:tgtEl>
                                          <p:spTgt spid="56322"/>
                                        </p:tgtEl>
                                        <p:attrNameLst>
                                          <p:attrName>ppt_x</p:attrName>
                                        </p:attrNameLst>
                                      </p:cBhvr>
                                      <p:tavLst>
                                        <p:tav tm="0">
                                          <p:val>
                                            <p:strVal val="1+#ppt_w/2"/>
                                          </p:val>
                                        </p:tav>
                                        <p:tav tm="100000">
                                          <p:val>
                                            <p:strVal val="#ppt_x"/>
                                          </p:val>
                                        </p:tav>
                                      </p:tavLst>
                                    </p:anim>
                                    <p:anim calcmode="lin" valueType="num">
                                      <p:cBhvr additive="base">
                                        <p:cTn id="8" dur="500" fill="hold"/>
                                        <p:tgtEl>
                                          <p:spTgt spid="563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PKGLIS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dirty="0"/>
              <a:t> </a:t>
            </a:r>
          </a:p>
        </p:txBody>
      </p:sp>
      <p:sp>
        <p:nvSpPr>
          <p:cNvPr id="56322" name="Rectangle 2"/>
          <p:cNvSpPr>
            <a:spLocks noGrp="1" noChangeArrowheads="1"/>
          </p:cNvSpPr>
          <p:nvPr>
            <p:ph type="title"/>
          </p:nvPr>
        </p:nvSpPr>
        <p:spPr/>
        <p:txBody>
          <a:bodyPr>
            <a:normAutofit fontScale="90000"/>
          </a:bodyPr>
          <a:lstStyle/>
          <a:p>
            <a:r>
              <a:rPr lang="en-US" b="1" dirty="0" smtClean="0">
                <a:solidFill>
                  <a:srgbClr val="FF3300"/>
                </a:solidFill>
                <a:latin typeface="Comic Sans MS" pitchFamily="-84" charset="0"/>
              </a:rPr>
              <a:t>Careers that Require a 4-year Degree (Bachelor’s Degree)</a:t>
            </a:r>
            <a:endParaRPr lang="en-US" dirty="0">
              <a:solidFill>
                <a:srgbClr val="008000"/>
              </a:solidFill>
            </a:endParaRPr>
          </a:p>
        </p:txBody>
      </p:sp>
      <p:sp>
        <p:nvSpPr>
          <p:cNvPr id="56323" name="Rectangle 3"/>
          <p:cNvSpPr>
            <a:spLocks noGrp="1" noChangeArrowheads="1"/>
          </p:cNvSpPr>
          <p:nvPr>
            <p:ph type="body" idx="1"/>
          </p:nvPr>
        </p:nvSpPr>
        <p:spPr>
          <a:xfrm>
            <a:off x="533400" y="1676400"/>
            <a:ext cx="7772400" cy="4419600"/>
          </a:xfrm>
        </p:spPr>
        <p:txBody>
          <a:bodyPr>
            <a:normAutofit fontScale="92500"/>
          </a:bodyPr>
          <a:lstStyle/>
          <a:p>
            <a:r>
              <a:rPr lang="en-US" sz="3200" b="1" dirty="0" smtClean="0">
                <a:solidFill>
                  <a:srgbClr val="0000FF"/>
                </a:solidFill>
              </a:rPr>
              <a:t>Business</a:t>
            </a:r>
            <a:r>
              <a:rPr lang="en-US" sz="3200" dirty="0" smtClean="0"/>
              <a:t> – Marketing, Management, Accounting</a:t>
            </a:r>
          </a:p>
          <a:p>
            <a:r>
              <a:rPr lang="en-US" sz="3200" b="1" dirty="0" smtClean="0">
                <a:solidFill>
                  <a:srgbClr val="0000FF"/>
                </a:solidFill>
              </a:rPr>
              <a:t>Architecture</a:t>
            </a:r>
            <a:r>
              <a:rPr lang="en-US" sz="3200" dirty="0" smtClean="0"/>
              <a:t> and </a:t>
            </a:r>
            <a:r>
              <a:rPr lang="en-US" sz="3200" b="1" dirty="0" smtClean="0">
                <a:solidFill>
                  <a:srgbClr val="0000FF"/>
                </a:solidFill>
              </a:rPr>
              <a:t>Environmental Design</a:t>
            </a:r>
          </a:p>
          <a:p>
            <a:r>
              <a:rPr lang="en-US" sz="3200" b="1" dirty="0" smtClean="0">
                <a:solidFill>
                  <a:srgbClr val="0000FF"/>
                </a:solidFill>
              </a:rPr>
              <a:t>Public administration</a:t>
            </a:r>
          </a:p>
          <a:p>
            <a:r>
              <a:rPr lang="en-US" sz="3200" b="1" dirty="0" smtClean="0">
                <a:solidFill>
                  <a:srgbClr val="0000FF"/>
                </a:solidFill>
              </a:rPr>
              <a:t>Political science</a:t>
            </a:r>
          </a:p>
          <a:p>
            <a:r>
              <a:rPr lang="en-US" sz="3200" b="1" dirty="0" smtClean="0">
                <a:solidFill>
                  <a:srgbClr val="0000FF"/>
                </a:solidFill>
              </a:rPr>
              <a:t>Government</a:t>
            </a:r>
          </a:p>
          <a:p>
            <a:r>
              <a:rPr lang="en-US" sz="3200" b="1" dirty="0" smtClean="0">
                <a:solidFill>
                  <a:srgbClr val="0000FF"/>
                </a:solidFill>
              </a:rPr>
              <a:t> International Relations </a:t>
            </a:r>
          </a:p>
          <a:p>
            <a:r>
              <a:rPr lang="en-US" sz="3200" dirty="0" smtClean="0"/>
              <a:t> </a:t>
            </a:r>
            <a:r>
              <a:rPr lang="en-US" sz="3200" b="1" dirty="0" smtClean="0">
                <a:solidFill>
                  <a:srgbClr val="0000FF"/>
                </a:solidFill>
              </a:rPr>
              <a:t>Legal studies </a:t>
            </a:r>
            <a:r>
              <a:rPr lang="en-US" sz="3200" dirty="0" smtClean="0"/>
              <a:t>- pre-law, lawyer</a:t>
            </a:r>
            <a:endParaRPr lang="en-US" sz="3200" dirty="0"/>
          </a:p>
        </p:txBody>
      </p:sp>
    </p:spTree>
  </p:cSld>
  <p:clrMapOvr>
    <a:masterClrMapping/>
  </p:clrMapOvr>
  <p:transition xmlns:p14="http://schemas.microsoft.com/office/powerpoint/2010/main">
    <p:cut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additive="base">
                                        <p:cTn id="7" dur="500" fill="hold"/>
                                        <p:tgtEl>
                                          <p:spTgt spid="56322"/>
                                        </p:tgtEl>
                                        <p:attrNameLst>
                                          <p:attrName>ppt_x</p:attrName>
                                        </p:attrNameLst>
                                      </p:cBhvr>
                                      <p:tavLst>
                                        <p:tav tm="0">
                                          <p:val>
                                            <p:strVal val="1+#ppt_w/2"/>
                                          </p:val>
                                        </p:tav>
                                        <p:tav tm="100000">
                                          <p:val>
                                            <p:strVal val="#ppt_x"/>
                                          </p:val>
                                        </p:tav>
                                      </p:tavLst>
                                    </p:anim>
                                    <p:anim calcmode="lin" valueType="num">
                                      <p:cBhvr additive="base">
                                        <p:cTn id="8" dur="500" fill="hold"/>
                                        <p:tgtEl>
                                          <p:spTgt spid="563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PKGLIS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dirty="0"/>
              <a:t> </a:t>
            </a:r>
          </a:p>
        </p:txBody>
      </p:sp>
      <p:sp>
        <p:nvSpPr>
          <p:cNvPr id="5122" name="Rectangle 2"/>
          <p:cNvSpPr>
            <a:spLocks noGrp="1" noChangeArrowheads="1"/>
          </p:cNvSpPr>
          <p:nvPr>
            <p:ph type="title"/>
          </p:nvPr>
        </p:nvSpPr>
        <p:spPr>
          <a:xfrm>
            <a:off x="304800" y="381000"/>
            <a:ext cx="7848600" cy="1143000"/>
          </a:xfrm>
        </p:spPr>
        <p:txBody>
          <a:bodyPr>
            <a:normAutofit fontScale="90000"/>
          </a:bodyPr>
          <a:lstStyle/>
          <a:p>
            <a:r>
              <a:rPr lang="en-US" b="1" dirty="0">
                <a:solidFill>
                  <a:srgbClr val="FF3300"/>
                </a:solidFill>
                <a:latin typeface="Comic Sans MS" pitchFamily="-84" charset="0"/>
              </a:rPr>
              <a:t>Admissions to Georgia Public Colleges/Universities</a:t>
            </a:r>
          </a:p>
        </p:txBody>
      </p:sp>
      <p:sp>
        <p:nvSpPr>
          <p:cNvPr id="5123" name="Rectangle 3"/>
          <p:cNvSpPr>
            <a:spLocks noGrp="1" noChangeArrowheads="1"/>
          </p:cNvSpPr>
          <p:nvPr>
            <p:ph type="body" idx="1"/>
          </p:nvPr>
        </p:nvSpPr>
        <p:spPr>
          <a:xfrm>
            <a:off x="609600" y="2209800"/>
            <a:ext cx="7772400" cy="3505200"/>
          </a:xfrm>
        </p:spPr>
        <p:txBody>
          <a:bodyPr>
            <a:normAutofit fontScale="85000" lnSpcReduction="10000"/>
          </a:bodyPr>
          <a:lstStyle/>
          <a:p>
            <a:r>
              <a:rPr lang="en-US" sz="4000" dirty="0">
                <a:latin typeface="Arial" pitchFamily="-84" charset="0"/>
              </a:rPr>
              <a:t>College Preparatory </a:t>
            </a:r>
            <a:r>
              <a:rPr lang="en-US" sz="4000" dirty="0" smtClean="0">
                <a:latin typeface="Arial" pitchFamily="-84" charset="0"/>
              </a:rPr>
              <a:t>Curriculum (including 2 units of foreign language)</a:t>
            </a:r>
          </a:p>
          <a:p>
            <a:r>
              <a:rPr lang="en-US" sz="4000" dirty="0">
                <a:latin typeface="Arial" pitchFamily="-84" charset="0"/>
              </a:rPr>
              <a:t>Freshman Index requirements</a:t>
            </a:r>
          </a:p>
          <a:p>
            <a:r>
              <a:rPr lang="en-US" sz="4000" dirty="0">
                <a:latin typeface="Arial" pitchFamily="-84" charset="0"/>
              </a:rPr>
              <a:t>Minimum SAT/ACT scores</a:t>
            </a:r>
          </a:p>
          <a:p>
            <a:r>
              <a:rPr lang="en-US" sz="4000" dirty="0" smtClean="0">
                <a:latin typeface="Arial" pitchFamily="-84" charset="0"/>
              </a:rPr>
              <a:t>GHSWT </a:t>
            </a:r>
            <a:r>
              <a:rPr lang="en-US" sz="4000" dirty="0">
                <a:latin typeface="Arial" pitchFamily="-84" charset="0"/>
              </a:rPr>
              <a:t>(Georgia High School</a:t>
            </a:r>
            <a:r>
              <a:rPr lang="en-US" sz="4000" dirty="0" smtClean="0">
                <a:latin typeface="Arial" pitchFamily="-84" charset="0"/>
              </a:rPr>
              <a:t> Writing </a:t>
            </a:r>
            <a:r>
              <a:rPr lang="en-US" sz="4000" dirty="0">
                <a:latin typeface="Arial" pitchFamily="-84" charset="0"/>
              </a:rPr>
              <a:t>Test</a:t>
            </a:r>
            <a:r>
              <a:rPr lang="en-US" sz="4000" dirty="0" smtClean="0">
                <a:latin typeface="Arial" pitchFamily="-84" charset="0"/>
              </a:rPr>
              <a:t>)</a:t>
            </a:r>
          </a:p>
          <a:p>
            <a:endParaRPr lang="en-US" sz="4400" dirty="0"/>
          </a:p>
        </p:txBody>
      </p:sp>
      <p:sp>
        <p:nvSpPr>
          <p:cNvPr id="5124" name="Line 4"/>
          <p:cNvSpPr>
            <a:spLocks noChangeShapeType="1"/>
          </p:cNvSpPr>
          <p:nvPr/>
        </p:nvSpPr>
        <p:spPr bwMode="auto">
          <a:xfrm>
            <a:off x="762000" y="1676400"/>
            <a:ext cx="7315200" cy="0"/>
          </a:xfrm>
          <a:prstGeom prst="line">
            <a:avLst/>
          </a:prstGeom>
          <a:noFill/>
          <a:ln w="9525">
            <a:solidFill>
              <a:schemeClr val="accent1"/>
            </a:solidFill>
            <a:round/>
            <a:headEnd/>
            <a:tailEnd type="triangle" w="med" len="med"/>
          </a:ln>
          <a:effectLst/>
        </p:spPr>
        <p:txBody>
          <a:bodyPr wrap="none" anchor="ctr">
            <a:prstTxWarp prst="textNoShape">
              <a:avLst/>
            </a:prstTxWarp>
          </a:bodyPr>
          <a:lstStyle/>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dirty="0"/>
              <a:t> </a:t>
            </a:r>
          </a:p>
        </p:txBody>
      </p:sp>
      <p:sp>
        <p:nvSpPr>
          <p:cNvPr id="8194" name="Rectangle 2"/>
          <p:cNvSpPr>
            <a:spLocks noGrp="1" noChangeArrowheads="1"/>
          </p:cNvSpPr>
          <p:nvPr>
            <p:ph type="title"/>
          </p:nvPr>
        </p:nvSpPr>
        <p:spPr/>
        <p:txBody>
          <a:bodyPr/>
          <a:lstStyle/>
          <a:p>
            <a:r>
              <a:rPr lang="en-US" sz="6000" dirty="0">
                <a:solidFill>
                  <a:srgbClr val="FF3300"/>
                </a:solidFill>
                <a:latin typeface="Comic Sans MS" pitchFamily="-84" charset="0"/>
              </a:rPr>
              <a:t>Freshman Index</a:t>
            </a:r>
            <a:endParaRPr lang="en-US" dirty="0">
              <a:solidFill>
                <a:srgbClr val="FF3300"/>
              </a:solidFill>
              <a:latin typeface="Comic Sans MS" pitchFamily="-84" charset="0"/>
            </a:endParaRPr>
          </a:p>
        </p:txBody>
      </p:sp>
      <p:sp>
        <p:nvSpPr>
          <p:cNvPr id="8195" name="Rectangle 3"/>
          <p:cNvSpPr>
            <a:spLocks noGrp="1" noChangeArrowheads="1"/>
          </p:cNvSpPr>
          <p:nvPr>
            <p:ph type="body" idx="1"/>
          </p:nvPr>
        </p:nvSpPr>
        <p:spPr>
          <a:xfrm>
            <a:off x="762000" y="1981200"/>
            <a:ext cx="7620000" cy="2971800"/>
          </a:xfrm>
        </p:spPr>
        <p:txBody>
          <a:bodyPr>
            <a:normAutofit fontScale="92500"/>
          </a:bodyPr>
          <a:lstStyle/>
          <a:p>
            <a:r>
              <a:rPr lang="en-US" sz="2800" b="1" dirty="0">
                <a:latin typeface="Arial" pitchFamily="-84" charset="0"/>
              </a:rPr>
              <a:t>FI is based on a student’s SAT/ACT score and high school *core grade point average or HSGPA.  (If a student takes more than the required number of units in any one area, the best grades may be used in the calculation).</a:t>
            </a:r>
            <a:endParaRPr lang="en-US" sz="2800" dirty="0">
              <a:latin typeface="Arial" pitchFamily="-84" charset="0"/>
            </a:endParaRPr>
          </a:p>
          <a:p>
            <a:pPr>
              <a:buFontTx/>
              <a:buNone/>
            </a:pPr>
            <a:r>
              <a:rPr lang="en-US" sz="2000" dirty="0">
                <a:latin typeface="Arial" pitchFamily="-84" charset="0"/>
              </a:rPr>
              <a:t>*Core classes are English, Math, Science, Social Studies and Foreign Language</a:t>
            </a:r>
          </a:p>
        </p:txBody>
      </p:sp>
      <p:sp>
        <p:nvSpPr>
          <p:cNvPr id="8196" name="Line 4"/>
          <p:cNvSpPr>
            <a:spLocks noChangeShapeType="1"/>
          </p:cNvSpPr>
          <p:nvPr/>
        </p:nvSpPr>
        <p:spPr bwMode="auto">
          <a:xfrm>
            <a:off x="762000" y="1676400"/>
            <a:ext cx="7315200" cy="0"/>
          </a:xfrm>
          <a:prstGeom prst="line">
            <a:avLst/>
          </a:prstGeom>
          <a:noFill/>
          <a:ln w="9525">
            <a:solidFill>
              <a:schemeClr val="accent1"/>
            </a:solidFill>
            <a:round/>
            <a:headEnd/>
            <a:tailEnd type="triangle" w="med" len="med"/>
          </a:ln>
          <a:effectLst/>
        </p:spPr>
        <p:txBody>
          <a:bodyPr wrap="none" anchor="ctr">
            <a:prstTxWarp prst="textNoShape">
              <a:avLst/>
            </a:prstTxWarp>
          </a:bodyPr>
          <a:lstStyle/>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dirty="0"/>
              <a:t> </a:t>
            </a:r>
          </a:p>
        </p:txBody>
      </p:sp>
      <p:sp>
        <p:nvSpPr>
          <p:cNvPr id="68610" name="Text Box 2"/>
          <p:cNvSpPr txBox="1">
            <a:spLocks noChangeArrowheads="1"/>
          </p:cNvSpPr>
          <p:nvPr/>
        </p:nvSpPr>
        <p:spPr bwMode="auto">
          <a:xfrm>
            <a:off x="0" y="381000"/>
            <a:ext cx="6019800" cy="8239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4800" b="1" dirty="0">
                <a:solidFill>
                  <a:srgbClr val="FF3300"/>
                </a:solidFill>
                <a:latin typeface="Comic Sans MS" pitchFamily="-84" charset="0"/>
              </a:rPr>
              <a:t>Technical Colleges</a:t>
            </a:r>
            <a:endParaRPr lang="en-US" b="1" dirty="0">
              <a:solidFill>
                <a:srgbClr val="FF3300"/>
              </a:solidFill>
              <a:latin typeface="Comic Sans MS" pitchFamily="-84" charset="0"/>
            </a:endParaRPr>
          </a:p>
        </p:txBody>
      </p:sp>
      <p:sp>
        <p:nvSpPr>
          <p:cNvPr id="68611" name="Text Box 3"/>
          <p:cNvSpPr txBox="1">
            <a:spLocks noChangeArrowheads="1"/>
          </p:cNvSpPr>
          <p:nvPr/>
        </p:nvSpPr>
        <p:spPr bwMode="auto">
          <a:xfrm>
            <a:off x="228600" y="1600200"/>
            <a:ext cx="7315200" cy="3665106"/>
          </a:xfrm>
          <a:prstGeom prst="rect">
            <a:avLst/>
          </a:prstGeom>
          <a:noFill/>
          <a:ln w="9525">
            <a:noFill/>
            <a:miter lim="800000"/>
            <a:headEnd/>
            <a:tailEnd/>
          </a:ln>
          <a:effectLst/>
        </p:spPr>
        <p:txBody>
          <a:bodyPr wrap="square">
            <a:prstTxWarp prst="textNoShape">
              <a:avLst/>
            </a:prstTxWarp>
            <a:spAutoFit/>
          </a:bodyPr>
          <a:lstStyle/>
          <a:p>
            <a:pPr>
              <a:lnSpc>
                <a:spcPct val="75000"/>
              </a:lnSpc>
              <a:spcBef>
                <a:spcPct val="50000"/>
              </a:spcBef>
            </a:pPr>
            <a:r>
              <a:rPr lang="en-US" sz="2800" dirty="0">
                <a:solidFill>
                  <a:srgbClr val="0000FF"/>
                </a:solidFill>
              </a:rPr>
              <a:t>Augusta Technical College</a:t>
            </a:r>
          </a:p>
          <a:p>
            <a:pPr>
              <a:lnSpc>
                <a:spcPct val="75000"/>
              </a:lnSpc>
              <a:spcBef>
                <a:spcPct val="50000"/>
              </a:spcBef>
            </a:pPr>
            <a:r>
              <a:rPr lang="en-US" sz="2800" dirty="0">
                <a:solidFill>
                  <a:srgbClr val="0000FF"/>
                </a:solidFill>
              </a:rPr>
              <a:t>West Georgia Technical College</a:t>
            </a:r>
          </a:p>
          <a:p>
            <a:pPr>
              <a:lnSpc>
                <a:spcPct val="75000"/>
              </a:lnSpc>
              <a:spcBef>
                <a:spcPct val="50000"/>
              </a:spcBef>
            </a:pPr>
            <a:r>
              <a:rPr lang="en-US" sz="2800" dirty="0">
                <a:solidFill>
                  <a:srgbClr val="0000FF"/>
                </a:solidFill>
              </a:rPr>
              <a:t>North Georgia Technical College</a:t>
            </a:r>
          </a:p>
          <a:p>
            <a:pPr>
              <a:lnSpc>
                <a:spcPct val="75000"/>
              </a:lnSpc>
              <a:spcBef>
                <a:spcPct val="50000"/>
              </a:spcBef>
            </a:pPr>
            <a:r>
              <a:rPr lang="en-US" sz="2800" dirty="0">
                <a:solidFill>
                  <a:srgbClr val="0000FF"/>
                </a:solidFill>
              </a:rPr>
              <a:t>Griffin Technical College</a:t>
            </a:r>
          </a:p>
          <a:p>
            <a:pPr>
              <a:lnSpc>
                <a:spcPct val="75000"/>
              </a:lnSpc>
              <a:spcBef>
                <a:spcPct val="50000"/>
              </a:spcBef>
            </a:pPr>
            <a:r>
              <a:rPr lang="en-US" sz="2800" dirty="0">
                <a:solidFill>
                  <a:srgbClr val="0000FF"/>
                </a:solidFill>
              </a:rPr>
              <a:t>Lanier Technical College</a:t>
            </a:r>
          </a:p>
          <a:p>
            <a:pPr>
              <a:lnSpc>
                <a:spcPct val="75000"/>
              </a:lnSpc>
              <a:spcBef>
                <a:spcPct val="50000"/>
              </a:spcBef>
            </a:pPr>
            <a:r>
              <a:rPr lang="en-US" sz="2800" dirty="0">
                <a:solidFill>
                  <a:srgbClr val="0000FF"/>
                </a:solidFill>
              </a:rPr>
              <a:t>North Metro Technical College</a:t>
            </a:r>
          </a:p>
          <a:p>
            <a:pPr>
              <a:lnSpc>
                <a:spcPct val="75000"/>
              </a:lnSpc>
              <a:spcBef>
                <a:spcPct val="50000"/>
              </a:spcBef>
            </a:pPr>
            <a:r>
              <a:rPr lang="en-US" sz="2800" dirty="0">
                <a:solidFill>
                  <a:srgbClr val="0000FF"/>
                </a:solidFill>
              </a:rPr>
              <a:t>Ogeechee Technical College</a:t>
            </a:r>
          </a:p>
        </p:txBody>
      </p:sp>
      <p:pic>
        <p:nvPicPr>
          <p:cNvPr id="68612" name="Picture 4" descr="AG00280_"/>
          <p:cNvPicPr>
            <a:picLocks noChangeAspect="1" noChangeArrowheads="1" noCrop="1"/>
          </p:cNvPicPr>
          <p:nvPr/>
        </p:nvPicPr>
        <p:blipFill>
          <a:blip r:embed="rId4"/>
          <a:srcRect/>
          <a:stretch>
            <a:fillRect/>
          </a:stretch>
        </p:blipFill>
        <p:spPr bwMode="auto">
          <a:xfrm>
            <a:off x="5257800" y="2514600"/>
            <a:ext cx="3581400" cy="3279775"/>
          </a:xfrm>
          <a:prstGeom prst="rect">
            <a:avLst/>
          </a:prstGeom>
          <a:noFill/>
        </p:spPr>
      </p:pic>
      <p:sp>
        <p:nvSpPr>
          <p:cNvPr id="68613" name="Text Box 5"/>
          <p:cNvSpPr txBox="1">
            <a:spLocks noChangeArrowheads="1"/>
          </p:cNvSpPr>
          <p:nvPr/>
        </p:nvSpPr>
        <p:spPr bwMode="auto">
          <a:xfrm>
            <a:off x="2057400" y="5410200"/>
            <a:ext cx="5638800" cy="369332"/>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1800" dirty="0" smtClean="0">
                <a:solidFill>
                  <a:schemeClr val="bg2"/>
                </a:solidFill>
                <a:latin typeface="Comic Sans MS" pitchFamily="-84" charset="0"/>
              </a:rPr>
              <a:t>Georgia</a:t>
            </a:r>
            <a:endParaRPr lang="en-US" sz="1800" dirty="0">
              <a:solidFill>
                <a:schemeClr val="bg2"/>
              </a:solidFill>
              <a:latin typeface="Comic Sans MS" pitchFamily="-84" charset="0"/>
            </a:endParaRPr>
          </a:p>
        </p:txBody>
      </p:sp>
      <p:sp>
        <p:nvSpPr>
          <p:cNvPr id="68614" name="AutoShape 6"/>
          <p:cNvSpPr>
            <a:spLocks noChangeArrowheads="1"/>
          </p:cNvSpPr>
          <p:nvPr/>
        </p:nvSpPr>
        <p:spPr bwMode="auto">
          <a:xfrm>
            <a:off x="6324600" y="228600"/>
            <a:ext cx="2590800" cy="1828800"/>
          </a:xfrm>
          <a:prstGeom prst="wedgeEllipseCallout">
            <a:avLst>
              <a:gd name="adj1" fmla="val -31556"/>
              <a:gd name="adj2" fmla="val 72829"/>
            </a:avLst>
          </a:prstGeom>
          <a:solidFill>
            <a:schemeClr val="accent1"/>
          </a:solidFill>
          <a:ln w="9525">
            <a:solidFill>
              <a:schemeClr val="tx1"/>
            </a:solidFill>
            <a:miter lim="800000"/>
            <a:headEnd/>
            <a:tailEnd/>
          </a:ln>
          <a:effectLst/>
        </p:spPr>
        <p:txBody>
          <a:bodyPr>
            <a:prstTxWarp prst="textNoShape">
              <a:avLst/>
            </a:prstTxWarp>
          </a:bodyPr>
          <a:lstStyle/>
          <a:p>
            <a:pPr algn="ctr"/>
            <a:r>
              <a:rPr lang="en-US" dirty="0">
                <a:solidFill>
                  <a:schemeClr val="bg2"/>
                </a:solidFill>
              </a:rPr>
              <a:t>Admission usually requires the </a:t>
            </a:r>
            <a:r>
              <a:rPr lang="en-US" dirty="0" smtClean="0">
                <a:solidFill>
                  <a:schemeClr val="bg2"/>
                </a:solidFill>
              </a:rPr>
              <a:t>ASSET or COMPASS</a:t>
            </a:r>
            <a:endParaRPr lang="en-US" dirty="0">
              <a:solidFill>
                <a:schemeClr val="bg2"/>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8610"/>
                                        </p:tgtEl>
                                        <p:attrNameLst>
                                          <p:attrName>style.visibility</p:attrName>
                                        </p:attrNameLst>
                                      </p:cBhvr>
                                      <p:to>
                                        <p:strVal val="visible"/>
                                      </p:to>
                                    </p:set>
                                    <p:anim calcmode="lin" valueType="num">
                                      <p:cBhvr>
                                        <p:cTn id="7" dur="500" fill="hold"/>
                                        <p:tgtEl>
                                          <p:spTgt spid="68610"/>
                                        </p:tgtEl>
                                        <p:attrNameLst>
                                          <p:attrName>ppt_w</p:attrName>
                                        </p:attrNameLst>
                                      </p:cBhvr>
                                      <p:tavLst>
                                        <p:tav tm="0">
                                          <p:val>
                                            <p:fltVal val="0"/>
                                          </p:val>
                                        </p:tav>
                                        <p:tav tm="100000">
                                          <p:val>
                                            <p:strVal val="#ppt_w"/>
                                          </p:val>
                                        </p:tav>
                                      </p:tavLst>
                                    </p:anim>
                                    <p:anim calcmode="lin" valueType="num">
                                      <p:cBhvr>
                                        <p:cTn id="8" dur="500" fill="hold"/>
                                        <p:tgtEl>
                                          <p:spTgt spid="6861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4.WAV"/>
                                        </p:tgtEl>
                                      </p:cMediaNode>
                                    </p:audio>
                                  </p:subTnLst>
                                </p:cTn>
                              </p:par>
                            </p:childTnLst>
                          </p:cTn>
                        </p:par>
                        <p:par>
                          <p:cTn id="9" fill="hold">
                            <p:stCondLst>
                              <p:cond delay="500"/>
                            </p:stCondLst>
                            <p:childTnLst>
                              <p:par>
                                <p:cTn id="10" presetID="4" presetClass="entr" presetSubtype="32" fill="hold" grpId="0" nodeType="afterEffect">
                                  <p:stCondLst>
                                    <p:cond delay="0"/>
                                  </p:stCondLst>
                                  <p:childTnLst>
                                    <p:set>
                                      <p:cBhvr>
                                        <p:cTn id="11" dur="1" fill="hold">
                                          <p:stCondLst>
                                            <p:cond delay="0"/>
                                          </p:stCondLst>
                                        </p:cTn>
                                        <p:tgtEl>
                                          <p:spTgt spid="68611"/>
                                        </p:tgtEl>
                                        <p:attrNameLst>
                                          <p:attrName>style.visibility</p:attrName>
                                        </p:attrNameLst>
                                      </p:cBhvr>
                                      <p:to>
                                        <p:strVal val="visible"/>
                                      </p:to>
                                    </p:set>
                                    <p:animEffect transition="in" filter="box(out)">
                                      <p:cBhvr>
                                        <p:cTn id="12" dur="500"/>
                                        <p:tgtEl>
                                          <p:spTgt spid="68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autoUpdateAnimBg="0"/>
      <p:bldP spid="68611"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dirty="0"/>
              <a:t> </a:t>
            </a:r>
          </a:p>
        </p:txBody>
      </p:sp>
      <p:sp>
        <p:nvSpPr>
          <p:cNvPr id="56322" name="Rectangle 2"/>
          <p:cNvSpPr>
            <a:spLocks noGrp="1" noChangeArrowheads="1"/>
          </p:cNvSpPr>
          <p:nvPr>
            <p:ph type="title"/>
          </p:nvPr>
        </p:nvSpPr>
        <p:spPr/>
        <p:txBody>
          <a:bodyPr>
            <a:normAutofit fontScale="90000"/>
          </a:bodyPr>
          <a:lstStyle/>
          <a:p>
            <a:r>
              <a:rPr lang="en-US" b="1" dirty="0" smtClean="0">
                <a:solidFill>
                  <a:srgbClr val="FF3300"/>
                </a:solidFill>
                <a:latin typeface="Comic Sans MS" pitchFamily="-84" charset="0"/>
              </a:rPr>
              <a:t>Careers that Require a Technical Degree</a:t>
            </a:r>
            <a:endParaRPr lang="en-US" dirty="0">
              <a:solidFill>
                <a:srgbClr val="008000"/>
              </a:solidFill>
            </a:endParaRPr>
          </a:p>
        </p:txBody>
      </p:sp>
      <p:sp>
        <p:nvSpPr>
          <p:cNvPr id="56323" name="Rectangle 3"/>
          <p:cNvSpPr>
            <a:spLocks noGrp="1" noChangeArrowheads="1"/>
          </p:cNvSpPr>
          <p:nvPr>
            <p:ph type="body" idx="1"/>
          </p:nvPr>
        </p:nvSpPr>
        <p:spPr>
          <a:xfrm>
            <a:off x="533400" y="1676400"/>
            <a:ext cx="7772400" cy="4419600"/>
          </a:xfrm>
        </p:spPr>
        <p:txBody>
          <a:bodyPr>
            <a:normAutofit fontScale="85000" lnSpcReduction="10000"/>
          </a:bodyPr>
          <a:lstStyle/>
          <a:p>
            <a:r>
              <a:rPr lang="en-US" sz="3200" b="1" dirty="0" smtClean="0">
                <a:solidFill>
                  <a:srgbClr val="0000FF"/>
                </a:solidFill>
              </a:rPr>
              <a:t>Airline Industry</a:t>
            </a:r>
            <a:r>
              <a:rPr lang="en-US" sz="3200" dirty="0" smtClean="0"/>
              <a:t> – Mechanic, Steward/Stewardess, Air Traffic Controller</a:t>
            </a:r>
          </a:p>
          <a:p>
            <a:r>
              <a:rPr lang="en-US" sz="3200" b="1" dirty="0" smtClean="0">
                <a:solidFill>
                  <a:srgbClr val="0000FF"/>
                </a:solidFill>
              </a:rPr>
              <a:t>Sales</a:t>
            </a:r>
            <a:r>
              <a:rPr lang="en-US" sz="3200" dirty="0" smtClean="0"/>
              <a:t> – Retail, Medical, Construction</a:t>
            </a:r>
            <a:endParaRPr lang="en-US" sz="3200" b="1" dirty="0" smtClean="0">
              <a:solidFill>
                <a:srgbClr val="0000FF"/>
              </a:solidFill>
            </a:endParaRPr>
          </a:p>
          <a:p>
            <a:r>
              <a:rPr lang="en-US" sz="3200" b="1" dirty="0" smtClean="0">
                <a:solidFill>
                  <a:srgbClr val="0000FF"/>
                </a:solidFill>
              </a:rPr>
              <a:t>Computer </a:t>
            </a:r>
            <a:r>
              <a:rPr lang="en-US" sz="3200" dirty="0" smtClean="0"/>
              <a:t> - Network, Repair, IT Managers</a:t>
            </a:r>
            <a:endParaRPr lang="en-US" sz="3200" b="1" dirty="0" smtClean="0">
              <a:solidFill>
                <a:srgbClr val="0000FF"/>
              </a:solidFill>
            </a:endParaRPr>
          </a:p>
          <a:p>
            <a:r>
              <a:rPr lang="en-US" sz="3200" b="1" dirty="0" smtClean="0">
                <a:solidFill>
                  <a:srgbClr val="0000FF"/>
                </a:solidFill>
              </a:rPr>
              <a:t>Public Safety </a:t>
            </a:r>
            <a:r>
              <a:rPr lang="en-US" sz="3200" dirty="0" smtClean="0"/>
              <a:t>–Fire Fighting, Law Enforcement</a:t>
            </a:r>
            <a:endParaRPr lang="en-US" sz="3200" b="1" dirty="0" smtClean="0">
              <a:solidFill>
                <a:srgbClr val="0000FF"/>
              </a:solidFill>
            </a:endParaRPr>
          </a:p>
          <a:p>
            <a:r>
              <a:rPr lang="en-US" sz="3200" b="1" dirty="0" smtClean="0">
                <a:solidFill>
                  <a:srgbClr val="0000FF"/>
                </a:solidFill>
              </a:rPr>
              <a:t>Power </a:t>
            </a:r>
            <a:r>
              <a:rPr lang="en-US" sz="3200" dirty="0" smtClean="0"/>
              <a:t> - Plant Operations, Linemen, Distribution</a:t>
            </a:r>
            <a:endParaRPr lang="en-US" sz="3200" b="1" dirty="0" smtClean="0">
              <a:solidFill>
                <a:srgbClr val="0000FF"/>
              </a:solidFill>
            </a:endParaRPr>
          </a:p>
          <a:p>
            <a:r>
              <a:rPr lang="en-US" sz="3200" b="1" dirty="0" smtClean="0">
                <a:solidFill>
                  <a:srgbClr val="0000FF"/>
                </a:solidFill>
              </a:rPr>
              <a:t> Medical </a:t>
            </a:r>
            <a:r>
              <a:rPr lang="en-US" sz="3200" dirty="0" smtClean="0"/>
              <a:t>–  Paramedic, X-Ray Tech, Lab, Nursing Assistants, RN, LPN</a:t>
            </a:r>
            <a:endParaRPr lang="en-US" sz="3200" dirty="0"/>
          </a:p>
        </p:txBody>
      </p:sp>
    </p:spTree>
  </p:cSld>
  <p:clrMapOvr>
    <a:masterClrMapping/>
  </p:clrMapOvr>
  <p:transition xmlns:p14="http://schemas.microsoft.com/office/powerpoint/2010/main">
    <p:cut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additive="base">
                                        <p:cTn id="7" dur="500" fill="hold"/>
                                        <p:tgtEl>
                                          <p:spTgt spid="56322"/>
                                        </p:tgtEl>
                                        <p:attrNameLst>
                                          <p:attrName>ppt_x</p:attrName>
                                        </p:attrNameLst>
                                      </p:cBhvr>
                                      <p:tavLst>
                                        <p:tav tm="0">
                                          <p:val>
                                            <p:strVal val="1+#ppt_w/2"/>
                                          </p:val>
                                        </p:tav>
                                        <p:tav tm="100000">
                                          <p:val>
                                            <p:strVal val="#ppt_x"/>
                                          </p:val>
                                        </p:tav>
                                      </p:tavLst>
                                    </p:anim>
                                    <p:anim calcmode="lin" valueType="num">
                                      <p:cBhvr additive="base">
                                        <p:cTn id="8" dur="500" fill="hold"/>
                                        <p:tgtEl>
                                          <p:spTgt spid="563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PKGLIS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dirty="0"/>
              <a:t> </a:t>
            </a:r>
          </a:p>
        </p:txBody>
      </p:sp>
      <p:sp>
        <p:nvSpPr>
          <p:cNvPr id="56322" name="Rectangle 2"/>
          <p:cNvSpPr>
            <a:spLocks noGrp="1" noChangeArrowheads="1"/>
          </p:cNvSpPr>
          <p:nvPr>
            <p:ph type="title"/>
          </p:nvPr>
        </p:nvSpPr>
        <p:spPr/>
        <p:txBody>
          <a:bodyPr>
            <a:normAutofit fontScale="90000"/>
          </a:bodyPr>
          <a:lstStyle/>
          <a:p>
            <a:r>
              <a:rPr lang="en-US" b="1" dirty="0" smtClean="0">
                <a:solidFill>
                  <a:srgbClr val="FF3300"/>
                </a:solidFill>
                <a:latin typeface="Comic Sans MS" pitchFamily="-84" charset="0"/>
              </a:rPr>
              <a:t>Careers that Require a Technical Degree</a:t>
            </a:r>
            <a:endParaRPr lang="en-US" dirty="0">
              <a:solidFill>
                <a:srgbClr val="008000"/>
              </a:solidFill>
            </a:endParaRPr>
          </a:p>
        </p:txBody>
      </p:sp>
      <p:sp>
        <p:nvSpPr>
          <p:cNvPr id="56323" name="Rectangle 3"/>
          <p:cNvSpPr>
            <a:spLocks noGrp="1" noChangeArrowheads="1"/>
          </p:cNvSpPr>
          <p:nvPr>
            <p:ph type="body" idx="1"/>
          </p:nvPr>
        </p:nvSpPr>
        <p:spPr>
          <a:xfrm>
            <a:off x="533400" y="1676400"/>
            <a:ext cx="7772400" cy="4419600"/>
          </a:xfrm>
        </p:spPr>
        <p:txBody>
          <a:bodyPr>
            <a:normAutofit lnSpcReduction="10000"/>
          </a:bodyPr>
          <a:lstStyle/>
          <a:p>
            <a:r>
              <a:rPr lang="en-US" sz="3200" b="1" dirty="0" smtClean="0">
                <a:solidFill>
                  <a:srgbClr val="0000FF"/>
                </a:solidFill>
              </a:rPr>
              <a:t>Electrical </a:t>
            </a:r>
            <a:r>
              <a:rPr lang="en-US" sz="3200" dirty="0" smtClean="0"/>
              <a:t>– Engineer, Repair</a:t>
            </a:r>
          </a:p>
          <a:p>
            <a:r>
              <a:rPr lang="en-US" sz="3200" b="1" dirty="0" smtClean="0">
                <a:solidFill>
                  <a:srgbClr val="0000FF"/>
                </a:solidFill>
              </a:rPr>
              <a:t>Fast Food </a:t>
            </a:r>
            <a:r>
              <a:rPr lang="en-US" sz="3200" dirty="0" smtClean="0"/>
              <a:t>– Sales</a:t>
            </a:r>
            <a:endParaRPr lang="en-US" sz="3200" b="1" dirty="0" smtClean="0">
              <a:solidFill>
                <a:srgbClr val="0000FF"/>
              </a:solidFill>
            </a:endParaRPr>
          </a:p>
          <a:p>
            <a:r>
              <a:rPr lang="en-US" sz="3200" b="1" dirty="0" smtClean="0">
                <a:solidFill>
                  <a:srgbClr val="0000FF"/>
                </a:solidFill>
              </a:rPr>
              <a:t>Criminal Justice</a:t>
            </a:r>
          </a:p>
          <a:p>
            <a:r>
              <a:rPr lang="en-US" sz="3200" b="1" dirty="0" smtClean="0">
                <a:solidFill>
                  <a:srgbClr val="0000FF"/>
                </a:solidFill>
              </a:rPr>
              <a:t>Welding</a:t>
            </a:r>
          </a:p>
          <a:p>
            <a:r>
              <a:rPr lang="en-US" sz="3200" b="1" dirty="0" smtClean="0">
                <a:solidFill>
                  <a:srgbClr val="0000FF"/>
                </a:solidFill>
              </a:rPr>
              <a:t>Tool and Die </a:t>
            </a:r>
          </a:p>
          <a:p>
            <a:r>
              <a:rPr lang="en-US" sz="3200" b="1" dirty="0" smtClean="0">
                <a:solidFill>
                  <a:srgbClr val="0000FF"/>
                </a:solidFill>
              </a:rPr>
              <a:t> Mechanic </a:t>
            </a:r>
            <a:r>
              <a:rPr lang="en-US" sz="3200" dirty="0" smtClean="0"/>
              <a:t>– Diesel, Marine</a:t>
            </a:r>
            <a:r>
              <a:rPr lang="en-US" sz="3200" b="1" dirty="0" smtClean="0">
                <a:solidFill>
                  <a:srgbClr val="0000FF"/>
                </a:solidFill>
              </a:rPr>
              <a:t>  </a:t>
            </a:r>
          </a:p>
          <a:p>
            <a:r>
              <a:rPr lang="en-US" sz="3200" b="1" dirty="0" smtClean="0">
                <a:solidFill>
                  <a:srgbClr val="0000FF"/>
                </a:solidFill>
              </a:rPr>
              <a:t>HVAC </a:t>
            </a:r>
            <a:r>
              <a:rPr lang="en-US" sz="3200" dirty="0" smtClean="0">
                <a:solidFill>
                  <a:srgbClr val="000000"/>
                </a:solidFill>
              </a:rPr>
              <a:t>– </a:t>
            </a:r>
            <a:r>
              <a:rPr lang="en-US" sz="3200" dirty="0" smtClean="0">
                <a:solidFill>
                  <a:schemeClr val="tx1"/>
                </a:solidFill>
              </a:rPr>
              <a:t>Installation, Repair</a:t>
            </a:r>
          </a:p>
          <a:p>
            <a:r>
              <a:rPr lang="en-US" sz="3200" b="1" dirty="0" smtClean="0">
                <a:solidFill>
                  <a:srgbClr val="0000FF"/>
                </a:solidFill>
              </a:rPr>
              <a:t>Auto </a:t>
            </a:r>
            <a:r>
              <a:rPr lang="en-US" sz="3200" dirty="0" smtClean="0">
                <a:solidFill>
                  <a:srgbClr val="000000"/>
                </a:solidFill>
              </a:rPr>
              <a:t>– Engine, Auto Body</a:t>
            </a:r>
          </a:p>
          <a:p>
            <a:endParaRPr lang="en-US" sz="3200" dirty="0"/>
          </a:p>
        </p:txBody>
      </p:sp>
    </p:spTree>
  </p:cSld>
  <p:clrMapOvr>
    <a:masterClrMapping/>
  </p:clrMapOvr>
  <p:transition xmlns:p14="http://schemas.microsoft.com/office/powerpoint/2010/main">
    <p:cut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additive="base">
                                        <p:cTn id="7" dur="500" fill="hold"/>
                                        <p:tgtEl>
                                          <p:spTgt spid="56322"/>
                                        </p:tgtEl>
                                        <p:attrNameLst>
                                          <p:attrName>ppt_x</p:attrName>
                                        </p:attrNameLst>
                                      </p:cBhvr>
                                      <p:tavLst>
                                        <p:tav tm="0">
                                          <p:val>
                                            <p:strVal val="1+#ppt_w/2"/>
                                          </p:val>
                                        </p:tav>
                                        <p:tav tm="100000">
                                          <p:val>
                                            <p:strVal val="#ppt_x"/>
                                          </p:val>
                                        </p:tav>
                                      </p:tavLst>
                                    </p:anim>
                                    <p:anim calcmode="lin" valueType="num">
                                      <p:cBhvr additive="base">
                                        <p:cTn id="8" dur="500" fill="hold"/>
                                        <p:tgtEl>
                                          <p:spTgt spid="563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PKGLIS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dirty="0"/>
              <a:t> </a:t>
            </a:r>
          </a:p>
        </p:txBody>
      </p:sp>
      <p:sp>
        <p:nvSpPr>
          <p:cNvPr id="3074" name="Rectangle 2"/>
          <p:cNvSpPr>
            <a:spLocks noGrp="1" noChangeArrowheads="1"/>
          </p:cNvSpPr>
          <p:nvPr>
            <p:ph type="title"/>
          </p:nvPr>
        </p:nvSpPr>
        <p:spPr>
          <a:xfrm>
            <a:off x="1066800" y="381000"/>
            <a:ext cx="6705600" cy="1143000"/>
          </a:xfrm>
        </p:spPr>
        <p:txBody>
          <a:bodyPr>
            <a:noAutofit/>
          </a:bodyPr>
          <a:lstStyle/>
          <a:p>
            <a:r>
              <a:rPr lang="en-US" sz="3300" dirty="0">
                <a:solidFill>
                  <a:srgbClr val="3366FF"/>
                </a:solidFill>
                <a:latin typeface="Engravers MT"/>
                <a:cs typeface="Engravers MT"/>
              </a:rPr>
              <a:t>Traditional Options after High School</a:t>
            </a:r>
          </a:p>
        </p:txBody>
      </p:sp>
      <p:sp>
        <p:nvSpPr>
          <p:cNvPr id="3075" name="Rectangle 3"/>
          <p:cNvSpPr>
            <a:spLocks noGrp="1" noChangeArrowheads="1"/>
          </p:cNvSpPr>
          <p:nvPr>
            <p:ph type="body" idx="1"/>
          </p:nvPr>
        </p:nvSpPr>
        <p:spPr>
          <a:xfrm>
            <a:off x="533400" y="2133600"/>
            <a:ext cx="5105400" cy="4114800"/>
          </a:xfrm>
        </p:spPr>
        <p:txBody>
          <a:bodyPr/>
          <a:lstStyle/>
          <a:p>
            <a:r>
              <a:rPr lang="en-US" b="1" dirty="0">
                <a:latin typeface="Arial" pitchFamily="-84" charset="0"/>
              </a:rPr>
              <a:t>Work</a:t>
            </a:r>
          </a:p>
          <a:p>
            <a:r>
              <a:rPr lang="en-US" b="1" dirty="0">
                <a:latin typeface="Arial" pitchFamily="-84" charset="0"/>
              </a:rPr>
              <a:t>Technical College</a:t>
            </a:r>
          </a:p>
          <a:p>
            <a:r>
              <a:rPr lang="en-US" b="1" dirty="0">
                <a:latin typeface="Arial" pitchFamily="-84" charset="0"/>
              </a:rPr>
              <a:t>Military</a:t>
            </a:r>
          </a:p>
          <a:p>
            <a:r>
              <a:rPr lang="en-US" b="1" dirty="0">
                <a:latin typeface="Arial" pitchFamily="-84" charset="0"/>
              </a:rPr>
              <a:t>Apprentice Program</a:t>
            </a:r>
          </a:p>
          <a:p>
            <a:r>
              <a:rPr lang="en-US" b="1" dirty="0">
                <a:latin typeface="Arial" pitchFamily="-84" charset="0"/>
              </a:rPr>
              <a:t>Proprietary schools</a:t>
            </a:r>
          </a:p>
          <a:p>
            <a:r>
              <a:rPr lang="en-US" b="1" dirty="0">
                <a:latin typeface="Arial" pitchFamily="-84" charset="0"/>
              </a:rPr>
              <a:t>College (2 years, 4 years and beyond)</a:t>
            </a:r>
          </a:p>
        </p:txBody>
      </p:sp>
      <p:sp>
        <p:nvSpPr>
          <p:cNvPr id="3076" name="Line 4"/>
          <p:cNvSpPr>
            <a:spLocks noChangeShapeType="1"/>
          </p:cNvSpPr>
          <p:nvPr/>
        </p:nvSpPr>
        <p:spPr bwMode="auto">
          <a:xfrm>
            <a:off x="762000" y="1676400"/>
            <a:ext cx="7315200" cy="0"/>
          </a:xfrm>
          <a:prstGeom prst="line">
            <a:avLst/>
          </a:prstGeom>
          <a:noFill/>
          <a:ln w="9525">
            <a:solidFill>
              <a:schemeClr val="accent1"/>
            </a:solidFill>
            <a:round/>
            <a:headEnd/>
            <a:tailEnd type="triangle" w="med" len="med"/>
          </a:ln>
          <a:effectLst/>
        </p:spPr>
        <p:txBody>
          <a:bodyPr wrap="none" anchor="ctr">
            <a:prstTxWarp prst="textNoShape">
              <a:avLst/>
            </a:prstTxWarp>
          </a:bodyPr>
          <a:lstStyle/>
          <a:p>
            <a:endParaRPr lang="en-US" dirty="0"/>
          </a:p>
        </p:txBody>
      </p:sp>
      <p:graphicFrame>
        <p:nvGraphicFramePr>
          <p:cNvPr id="3077" name="Object 5"/>
          <p:cNvGraphicFramePr>
            <a:graphicFrameLocks noChangeAspect="1"/>
          </p:cNvGraphicFramePr>
          <p:nvPr/>
        </p:nvGraphicFramePr>
        <p:xfrm>
          <a:off x="5867400" y="2057400"/>
          <a:ext cx="2819400" cy="3276600"/>
        </p:xfrm>
        <a:graphic>
          <a:graphicData uri="http://schemas.openxmlformats.org/presentationml/2006/ole">
            <mc:AlternateContent xmlns:mc="http://schemas.openxmlformats.org/markup-compatibility/2006">
              <mc:Choice xmlns:v="urn:schemas-microsoft-com:vml" Requires="v">
                <p:oleObj spid="_x0000_s48133" name="Clip" r:id="rId4" imgW="466560" imgH="476280" progId="">
                  <p:embed/>
                </p:oleObj>
              </mc:Choice>
              <mc:Fallback>
                <p:oleObj name="Clip" r:id="rId4" imgW="466560" imgH="47628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057400"/>
                        <a:ext cx="2819400" cy="327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r>
              <a:rPr lang="en-US" dirty="0"/>
              <a:t> </a:t>
            </a:r>
          </a:p>
        </p:txBody>
      </p:sp>
      <p:sp>
        <p:nvSpPr>
          <p:cNvPr id="70658" name="Text Box 2"/>
          <p:cNvSpPr txBox="1">
            <a:spLocks noChangeArrowheads="1"/>
          </p:cNvSpPr>
          <p:nvPr/>
        </p:nvSpPr>
        <p:spPr bwMode="auto">
          <a:xfrm>
            <a:off x="3048000" y="685800"/>
            <a:ext cx="5867400" cy="7016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4000" dirty="0">
                <a:solidFill>
                  <a:srgbClr val="0000FF"/>
                </a:solidFill>
                <a:latin typeface="Comic Sans MS" pitchFamily="-84" charset="0"/>
              </a:rPr>
              <a:t>Special Purpose Schools</a:t>
            </a:r>
          </a:p>
        </p:txBody>
      </p:sp>
      <p:sp>
        <p:nvSpPr>
          <p:cNvPr id="70659" name="Text Box 3"/>
          <p:cNvSpPr txBox="1">
            <a:spLocks noChangeArrowheads="1"/>
          </p:cNvSpPr>
          <p:nvPr/>
        </p:nvSpPr>
        <p:spPr bwMode="auto">
          <a:xfrm>
            <a:off x="2590800" y="1828800"/>
            <a:ext cx="6553200" cy="5201937"/>
          </a:xfrm>
          <a:prstGeom prst="rect">
            <a:avLst/>
          </a:prstGeom>
          <a:noFill/>
          <a:ln w="9525">
            <a:noFill/>
            <a:miter lim="800000"/>
            <a:headEnd/>
            <a:tailEnd/>
          </a:ln>
          <a:effectLst/>
        </p:spPr>
        <p:txBody>
          <a:bodyPr>
            <a:prstTxWarp prst="textNoShape">
              <a:avLst/>
            </a:prstTxWarp>
            <a:spAutoFit/>
          </a:bodyPr>
          <a:lstStyle/>
          <a:p>
            <a:pPr>
              <a:lnSpc>
                <a:spcPct val="65000"/>
              </a:lnSpc>
              <a:spcBef>
                <a:spcPct val="50000"/>
              </a:spcBef>
            </a:pPr>
            <a:r>
              <a:rPr lang="en-US" sz="2800" dirty="0">
                <a:solidFill>
                  <a:srgbClr val="FF6600"/>
                </a:solidFill>
              </a:rPr>
              <a:t>International School of Skin and Nail Care</a:t>
            </a:r>
          </a:p>
          <a:p>
            <a:pPr>
              <a:lnSpc>
                <a:spcPct val="65000"/>
              </a:lnSpc>
              <a:spcBef>
                <a:spcPct val="50000"/>
              </a:spcBef>
            </a:pPr>
            <a:r>
              <a:rPr lang="en-US" sz="2800" dirty="0">
                <a:solidFill>
                  <a:srgbClr val="FF6600"/>
                </a:solidFill>
              </a:rPr>
              <a:t>Southeastern School of Aeronautics</a:t>
            </a:r>
          </a:p>
          <a:p>
            <a:pPr>
              <a:lnSpc>
                <a:spcPct val="65000"/>
              </a:lnSpc>
              <a:spcBef>
                <a:spcPct val="50000"/>
              </a:spcBef>
            </a:pPr>
            <a:r>
              <a:rPr lang="en-US" sz="2800" dirty="0">
                <a:solidFill>
                  <a:srgbClr val="FF6600"/>
                </a:solidFill>
              </a:rPr>
              <a:t>Bauder College</a:t>
            </a:r>
          </a:p>
          <a:p>
            <a:pPr>
              <a:lnSpc>
                <a:spcPct val="65000"/>
              </a:lnSpc>
              <a:spcBef>
                <a:spcPct val="50000"/>
              </a:spcBef>
            </a:pPr>
            <a:r>
              <a:rPr lang="en-US" sz="2800" dirty="0">
                <a:solidFill>
                  <a:srgbClr val="FF6600"/>
                </a:solidFill>
              </a:rPr>
              <a:t>Brown College of Court Reporting and Medical Transcription</a:t>
            </a:r>
          </a:p>
          <a:p>
            <a:pPr>
              <a:lnSpc>
                <a:spcPct val="65000"/>
              </a:lnSpc>
              <a:spcBef>
                <a:spcPct val="50000"/>
              </a:spcBef>
            </a:pPr>
            <a:r>
              <a:rPr lang="en-US" sz="2800" dirty="0">
                <a:solidFill>
                  <a:srgbClr val="FF6600"/>
                </a:solidFill>
              </a:rPr>
              <a:t>Gupton-Jones College of Funeral Services</a:t>
            </a:r>
          </a:p>
          <a:p>
            <a:pPr>
              <a:lnSpc>
                <a:spcPct val="65000"/>
              </a:lnSpc>
              <a:spcBef>
                <a:spcPct val="50000"/>
              </a:spcBef>
            </a:pPr>
            <a:r>
              <a:rPr lang="en-US" sz="2800" dirty="0">
                <a:solidFill>
                  <a:srgbClr val="FF6600"/>
                </a:solidFill>
              </a:rPr>
              <a:t>National Center of Paralegal Training</a:t>
            </a:r>
          </a:p>
          <a:p>
            <a:pPr>
              <a:lnSpc>
                <a:spcPct val="65000"/>
              </a:lnSpc>
              <a:spcBef>
                <a:spcPct val="50000"/>
              </a:spcBef>
            </a:pPr>
            <a:r>
              <a:rPr lang="en-US" sz="2800" dirty="0">
                <a:solidFill>
                  <a:srgbClr val="FF6600"/>
                </a:solidFill>
              </a:rPr>
              <a:t>Executive Travel Institution</a:t>
            </a:r>
          </a:p>
          <a:p>
            <a:pPr>
              <a:lnSpc>
                <a:spcPct val="65000"/>
              </a:lnSpc>
              <a:spcBef>
                <a:spcPct val="50000"/>
              </a:spcBef>
            </a:pPr>
            <a:r>
              <a:rPr lang="en-US" sz="2800" dirty="0">
                <a:solidFill>
                  <a:srgbClr val="FF6600"/>
                </a:solidFill>
              </a:rPr>
              <a:t>Georgia Driving Academy</a:t>
            </a:r>
          </a:p>
          <a:p>
            <a:pPr>
              <a:lnSpc>
                <a:spcPct val="65000"/>
              </a:lnSpc>
              <a:spcBef>
                <a:spcPct val="50000"/>
              </a:spcBef>
            </a:pPr>
            <a:endParaRPr lang="en-US" sz="2800" dirty="0">
              <a:solidFill>
                <a:srgbClr val="FF6600"/>
              </a:solidFill>
            </a:endParaRPr>
          </a:p>
        </p:txBody>
      </p:sp>
      <p:pic>
        <p:nvPicPr>
          <p:cNvPr id="70660" name="Picture 4" descr="j0240719"/>
          <p:cNvPicPr>
            <a:picLocks noChangeAspect="1" noChangeArrowheads="1"/>
          </p:cNvPicPr>
          <p:nvPr/>
        </p:nvPicPr>
        <p:blipFill>
          <a:blip r:embed="rId4"/>
          <a:srcRect/>
          <a:stretch>
            <a:fillRect/>
          </a:stretch>
        </p:blipFill>
        <p:spPr bwMode="auto">
          <a:xfrm>
            <a:off x="346075" y="1905000"/>
            <a:ext cx="2036763" cy="3198813"/>
          </a:xfrm>
          <a:prstGeom prst="rect">
            <a:avLst/>
          </a:prstGeom>
          <a:noFill/>
        </p:spPr>
      </p:pic>
      <p:sp>
        <p:nvSpPr>
          <p:cNvPr id="70661" name="AutoShape 5"/>
          <p:cNvSpPr>
            <a:spLocks noChangeArrowheads="1"/>
          </p:cNvSpPr>
          <p:nvPr/>
        </p:nvSpPr>
        <p:spPr bwMode="auto">
          <a:xfrm>
            <a:off x="762000" y="0"/>
            <a:ext cx="2362200" cy="1524000"/>
          </a:xfrm>
          <a:prstGeom prst="wedgeEllipseCallout">
            <a:avLst>
              <a:gd name="adj1" fmla="val -27421"/>
              <a:gd name="adj2" fmla="val 71356"/>
            </a:avLst>
          </a:prstGeom>
          <a:solidFill>
            <a:schemeClr val="accent1"/>
          </a:solidFill>
          <a:ln w="9525">
            <a:solidFill>
              <a:schemeClr val="tx1"/>
            </a:solidFill>
            <a:miter lim="800000"/>
            <a:headEnd/>
            <a:tailEnd/>
          </a:ln>
          <a:effectLst/>
        </p:spPr>
        <p:txBody>
          <a:bodyPr>
            <a:prstTxWarp prst="textNoShape">
              <a:avLst/>
            </a:prstTxWarp>
          </a:bodyPr>
          <a:lstStyle/>
          <a:p>
            <a:pPr algn="ctr"/>
            <a:r>
              <a:rPr lang="en-US" sz="1800" b="1" dirty="0">
                <a:solidFill>
                  <a:schemeClr val="bg2"/>
                </a:solidFill>
                <a:latin typeface="Comic Sans MS" pitchFamily="-84" charset="0"/>
              </a:rPr>
              <a:t>Check the yellow pages for more information.</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barn(outHorizontal)">
                                      <p:cBhvr>
                                        <p:cTn id="7" dur="500"/>
                                        <p:tgtEl>
                                          <p:spTgt spid="70658"/>
                                        </p:tgtEl>
                                      </p:cBhvr>
                                    </p:animEffect>
                                  </p:childTnLst>
                                  <p:subTnLst>
                                    <p:audio>
                                      <p:cMediaNode>
                                        <p:cTn display="0" masterRel="sameClick">
                                          <p:stCondLst>
                                            <p:cond evt="begin" delay="0">
                                              <p:tn val="5"/>
                                            </p:cond>
                                          </p:stCondLst>
                                          <p:endCondLst>
                                            <p:cond evt="onStopAudio" delay="0">
                                              <p:tgtEl>
                                                <p:sldTgt/>
                                              </p:tgtEl>
                                            </p:cond>
                                          </p:endCondLst>
                                        </p:cTn>
                                        <p:tgtEl>
                                          <p:sndTgt r:embed="rId3" name="DRUMROL4.WAV"/>
                                        </p:tgtEl>
                                      </p:cMediaNode>
                                    </p:audio>
                                  </p:sub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70659"/>
                                        </p:tgtEl>
                                        <p:attrNameLst>
                                          <p:attrName>style.visibility</p:attrName>
                                        </p:attrNameLst>
                                      </p:cBhvr>
                                      <p:to>
                                        <p:strVal val="visible"/>
                                      </p:to>
                                    </p:set>
                                    <p:animEffect transition="in" filter="box(out)">
                                      <p:cBhvr>
                                        <p:cTn id="11" dur="500"/>
                                        <p:tgtEl>
                                          <p:spTgt spid="70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autoUpdateAnimBg="0"/>
      <p:bldP spid="70659"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dirty="0"/>
              <a:t> </a:t>
            </a:r>
          </a:p>
        </p:txBody>
      </p:sp>
      <p:sp>
        <p:nvSpPr>
          <p:cNvPr id="72706" name="WordArt 2"/>
          <p:cNvSpPr>
            <a:spLocks noChangeArrowheads="1" noChangeShapeType="1" noTextEdit="1"/>
          </p:cNvSpPr>
          <p:nvPr/>
        </p:nvSpPr>
        <p:spPr bwMode="auto">
          <a:xfrm>
            <a:off x="609600" y="1828800"/>
            <a:ext cx="8229600" cy="4114800"/>
          </a:xfrm>
          <a:prstGeom prst="rect">
            <a:avLst/>
          </a:prstGeom>
        </p:spPr>
        <p:txBody>
          <a:bodyPr wrap="none" fromWordArt="1">
            <a:prstTxWarp prst="textDoubleWave1">
              <a:avLst>
                <a:gd name="adj1" fmla="val 6500"/>
                <a:gd name="adj2" fmla="val 0"/>
              </a:avLst>
            </a:prstTxWarp>
          </a:bodyPr>
          <a:lstStyle/>
          <a:p>
            <a:pPr algn="ctr"/>
            <a:r>
              <a:rPr lang="en-US" sz="3600" kern="10" spc="-360" dirty="0">
                <a:ln w="12700">
                  <a:solidFill>
                    <a:srgbClr val="FFFF00"/>
                  </a:solidFill>
                  <a:round/>
                  <a:headEnd/>
                  <a:tailEnd/>
                </a:ln>
                <a:solidFill>
                  <a:srgbClr val="FF0000"/>
                </a:solidFill>
                <a:effectLst>
                  <a:outerShdw blurRad="63500" dist="125724" dir="18900000" algn="ctr" rotWithShape="0">
                    <a:srgbClr val="000099">
                      <a:alpha val="74998"/>
                    </a:srgbClr>
                  </a:outerShdw>
                </a:effectLst>
                <a:latin typeface="Impact"/>
                <a:ea typeface="Impact"/>
                <a:cs typeface="Impact"/>
              </a:rPr>
              <a:t>EARN AND LEARN</a:t>
            </a:r>
          </a:p>
          <a:p>
            <a:pPr algn="ctr"/>
            <a:r>
              <a:rPr lang="en-US" sz="3600" kern="10" spc="-360" dirty="0">
                <a:ln w="12700">
                  <a:solidFill>
                    <a:srgbClr val="FFFF00"/>
                  </a:solidFill>
                  <a:round/>
                  <a:headEnd/>
                  <a:tailEnd/>
                </a:ln>
                <a:solidFill>
                  <a:srgbClr val="FF0000"/>
                </a:solidFill>
                <a:effectLst>
                  <a:outerShdw blurRad="63500" dist="125724" dir="18900000" algn="ctr" rotWithShape="0">
                    <a:srgbClr val="000099">
                      <a:alpha val="74998"/>
                    </a:srgbClr>
                  </a:outerShdw>
                </a:effectLst>
                <a:latin typeface="Impact"/>
                <a:ea typeface="Impact"/>
                <a:cs typeface="Impact"/>
              </a:rPr>
              <a:t>Programs</a:t>
            </a:r>
          </a:p>
        </p:txBody>
      </p:sp>
      <p:graphicFrame>
        <p:nvGraphicFramePr>
          <p:cNvPr id="72707" name="Object 3"/>
          <p:cNvGraphicFramePr>
            <a:graphicFrameLocks noChangeAspect="1"/>
          </p:cNvGraphicFramePr>
          <p:nvPr/>
        </p:nvGraphicFramePr>
        <p:xfrm>
          <a:off x="1676400" y="0"/>
          <a:ext cx="1790700" cy="1562100"/>
        </p:xfrm>
        <a:graphic>
          <a:graphicData uri="http://schemas.openxmlformats.org/presentationml/2006/ole">
            <mc:AlternateContent xmlns:mc="http://schemas.openxmlformats.org/markup-compatibility/2006">
              <mc:Choice xmlns:v="urn:schemas-microsoft-com:vml" Requires="v">
                <p:oleObj spid="_x0000_s69637" name="Clip" r:id="rId5" imgW="1790640" imgH="1562040" progId="">
                  <p:embed/>
                </p:oleObj>
              </mc:Choice>
              <mc:Fallback>
                <p:oleObj name="Clip" r:id="rId5" imgW="1790640" imgH="156204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0"/>
                        <a:ext cx="1790700" cy="156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barn(outVertical)">
                                      <p:cBhvr>
                                        <p:cTn id="7" dur="500"/>
                                        <p:tgtEl>
                                          <p:spTgt spid="72706"/>
                                        </p:tgtEl>
                                      </p:cBhvr>
                                    </p:animEffect>
                                  </p:childTnLst>
                                  <p:subTnLst>
                                    <p:audio>
                                      <p:cMediaNode>
                                        <p:cTn display="0" masterRel="sameClick">
                                          <p:stCondLst>
                                            <p:cond evt="begin" delay="0">
                                              <p:tn val="5"/>
                                            </p:cond>
                                          </p:stCondLst>
                                          <p:endCondLst>
                                            <p:cond evt="onStopAudio" delay="0">
                                              <p:tgtEl>
                                                <p:sldTgt/>
                                              </p:tgtEl>
                                            </p:cond>
                                          </p:endCondLst>
                                        </p:cTn>
                                        <p:tgtEl>
                                          <p:sndTgt r:embed="rId4" name="CHAR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1"/>
          <p:cNvSpPr>
            <a:spLocks noGrp="1"/>
          </p:cNvSpPr>
          <p:nvPr>
            <p:ph type="dt" sz="half" idx="10"/>
          </p:nvPr>
        </p:nvSpPr>
        <p:spPr/>
        <p:txBody>
          <a:bodyPr/>
          <a:lstStyle/>
          <a:p>
            <a:r>
              <a:rPr lang="en-US" dirty="0"/>
              <a:t> </a:t>
            </a:r>
          </a:p>
        </p:txBody>
      </p:sp>
      <p:sp>
        <p:nvSpPr>
          <p:cNvPr id="74754" name="Text Box 2"/>
          <p:cNvSpPr txBox="1">
            <a:spLocks noChangeArrowheads="1"/>
          </p:cNvSpPr>
          <p:nvPr/>
        </p:nvSpPr>
        <p:spPr bwMode="auto">
          <a:xfrm>
            <a:off x="0" y="2286000"/>
            <a:ext cx="4724400" cy="3872855"/>
          </a:xfrm>
          <a:prstGeom prst="rect">
            <a:avLst/>
          </a:prstGeom>
          <a:noFill/>
          <a:ln w="9525">
            <a:noFill/>
            <a:miter lim="800000"/>
            <a:headEnd/>
            <a:tailEnd/>
          </a:ln>
          <a:effectLst/>
        </p:spPr>
        <p:txBody>
          <a:bodyPr>
            <a:prstTxWarp prst="textNoShape">
              <a:avLst/>
            </a:prstTxWarp>
            <a:spAutoFit/>
          </a:bodyPr>
          <a:lstStyle/>
          <a:p>
            <a:pPr>
              <a:lnSpc>
                <a:spcPct val="50000"/>
              </a:lnSpc>
              <a:spcBef>
                <a:spcPct val="50000"/>
              </a:spcBef>
            </a:pPr>
            <a:r>
              <a:rPr lang="en-US" sz="4400" b="1" dirty="0">
                <a:solidFill>
                  <a:srgbClr val="0000FF"/>
                </a:solidFill>
                <a:latin typeface="Arial" pitchFamily="-84" charset="0"/>
              </a:rPr>
              <a:t>ASVAB-</a:t>
            </a:r>
          </a:p>
          <a:p>
            <a:pPr>
              <a:lnSpc>
                <a:spcPct val="50000"/>
              </a:lnSpc>
              <a:spcBef>
                <a:spcPct val="50000"/>
              </a:spcBef>
            </a:pPr>
            <a:r>
              <a:rPr lang="en-US" sz="4400" b="1" dirty="0">
                <a:solidFill>
                  <a:srgbClr val="0000FF"/>
                </a:solidFill>
                <a:latin typeface="Arial" pitchFamily="-84" charset="0"/>
              </a:rPr>
              <a:t>A</a:t>
            </a:r>
            <a:r>
              <a:rPr lang="en-US" sz="3600" b="1" dirty="0">
                <a:solidFill>
                  <a:srgbClr val="0000FF"/>
                </a:solidFill>
                <a:latin typeface="Arial" pitchFamily="-84" charset="0"/>
              </a:rPr>
              <a:t>rmed </a:t>
            </a:r>
          </a:p>
          <a:p>
            <a:pPr>
              <a:lnSpc>
                <a:spcPct val="50000"/>
              </a:lnSpc>
              <a:spcBef>
                <a:spcPct val="50000"/>
              </a:spcBef>
            </a:pPr>
            <a:r>
              <a:rPr lang="en-US" sz="4400" b="1" dirty="0">
                <a:solidFill>
                  <a:srgbClr val="0000FF"/>
                </a:solidFill>
                <a:latin typeface="Arial" pitchFamily="-84" charset="0"/>
              </a:rPr>
              <a:t>S</a:t>
            </a:r>
            <a:r>
              <a:rPr lang="en-US" sz="3600" b="1" dirty="0">
                <a:solidFill>
                  <a:srgbClr val="0000FF"/>
                </a:solidFill>
                <a:latin typeface="Arial" pitchFamily="-84" charset="0"/>
              </a:rPr>
              <a:t>ervices </a:t>
            </a:r>
          </a:p>
          <a:p>
            <a:pPr>
              <a:lnSpc>
                <a:spcPct val="50000"/>
              </a:lnSpc>
              <a:spcBef>
                <a:spcPct val="50000"/>
              </a:spcBef>
            </a:pPr>
            <a:r>
              <a:rPr lang="en-US" sz="4400" b="1" dirty="0">
                <a:solidFill>
                  <a:srgbClr val="0000FF"/>
                </a:solidFill>
                <a:latin typeface="Arial" pitchFamily="-84" charset="0"/>
              </a:rPr>
              <a:t>V</a:t>
            </a:r>
            <a:r>
              <a:rPr lang="en-US" sz="3600" b="1" dirty="0">
                <a:solidFill>
                  <a:srgbClr val="0000FF"/>
                </a:solidFill>
                <a:latin typeface="Arial" pitchFamily="-84" charset="0"/>
              </a:rPr>
              <a:t>ocational </a:t>
            </a:r>
          </a:p>
          <a:p>
            <a:pPr>
              <a:lnSpc>
                <a:spcPct val="50000"/>
              </a:lnSpc>
              <a:spcBef>
                <a:spcPct val="50000"/>
              </a:spcBef>
            </a:pPr>
            <a:r>
              <a:rPr lang="en-US" sz="4400" b="1" dirty="0">
                <a:solidFill>
                  <a:srgbClr val="0000FF"/>
                </a:solidFill>
                <a:latin typeface="Arial" pitchFamily="-84" charset="0"/>
              </a:rPr>
              <a:t>A</a:t>
            </a:r>
            <a:r>
              <a:rPr lang="en-US" sz="3600" b="1" dirty="0">
                <a:solidFill>
                  <a:srgbClr val="0000FF"/>
                </a:solidFill>
                <a:latin typeface="Arial" pitchFamily="-84" charset="0"/>
              </a:rPr>
              <a:t>ssessment</a:t>
            </a:r>
          </a:p>
          <a:p>
            <a:pPr>
              <a:lnSpc>
                <a:spcPct val="50000"/>
              </a:lnSpc>
              <a:spcBef>
                <a:spcPct val="50000"/>
              </a:spcBef>
            </a:pPr>
            <a:r>
              <a:rPr lang="en-US" sz="4400" b="1" dirty="0">
                <a:solidFill>
                  <a:srgbClr val="0000FF"/>
                </a:solidFill>
                <a:latin typeface="Arial" pitchFamily="-84" charset="0"/>
              </a:rPr>
              <a:t>B</a:t>
            </a:r>
            <a:r>
              <a:rPr lang="en-US" sz="3600" b="1" dirty="0">
                <a:solidFill>
                  <a:srgbClr val="0000FF"/>
                </a:solidFill>
                <a:latin typeface="Arial" pitchFamily="-84" charset="0"/>
              </a:rPr>
              <a:t>attery</a:t>
            </a:r>
          </a:p>
        </p:txBody>
      </p:sp>
      <p:sp>
        <p:nvSpPr>
          <p:cNvPr id="74755" name="Text Box 3"/>
          <p:cNvSpPr txBox="1">
            <a:spLocks noChangeArrowheads="1"/>
          </p:cNvSpPr>
          <p:nvPr/>
        </p:nvSpPr>
        <p:spPr bwMode="auto">
          <a:xfrm>
            <a:off x="5638800" y="4267200"/>
            <a:ext cx="3505200" cy="180022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dirty="0">
                <a:solidFill>
                  <a:schemeClr val="bg2"/>
                </a:solidFill>
                <a:latin typeface="Comic Sans MS" pitchFamily="-84" charset="0"/>
              </a:rPr>
              <a:t>GCIS has a military file that will relate civilian jobs to military life.</a:t>
            </a:r>
          </a:p>
        </p:txBody>
      </p:sp>
      <p:pic>
        <p:nvPicPr>
          <p:cNvPr id="74756" name="Picture 4" descr="j0219104"/>
          <p:cNvPicPr>
            <a:picLocks noChangeAspect="1" noChangeArrowheads="1" noCrop="1"/>
          </p:cNvPicPr>
          <p:nvPr/>
        </p:nvPicPr>
        <p:blipFill>
          <a:blip r:embed="rId3"/>
          <a:srcRect/>
          <a:stretch>
            <a:fillRect/>
          </a:stretch>
        </p:blipFill>
        <p:spPr bwMode="auto">
          <a:xfrm>
            <a:off x="4876800" y="381000"/>
            <a:ext cx="4267200" cy="4087813"/>
          </a:xfrm>
          <a:prstGeom prst="rect">
            <a:avLst/>
          </a:prstGeom>
          <a:noFill/>
        </p:spPr>
      </p:pic>
      <p:sp>
        <p:nvSpPr>
          <p:cNvPr id="74757" name="WordArt 5"/>
          <p:cNvSpPr>
            <a:spLocks noChangeArrowheads="1" noChangeShapeType="1" noTextEdit="1"/>
          </p:cNvSpPr>
          <p:nvPr/>
        </p:nvSpPr>
        <p:spPr bwMode="auto">
          <a:xfrm>
            <a:off x="533400" y="304800"/>
            <a:ext cx="4724400" cy="1333500"/>
          </a:xfrm>
          <a:prstGeom prst="rect">
            <a:avLst/>
          </a:prstGeom>
        </p:spPr>
        <p:txBody>
          <a:bodyPr wrap="none" fromWordArt="1">
            <a:prstTxWarp prst="textPlain">
              <a:avLst>
                <a:gd name="adj" fmla="val 50000"/>
              </a:avLst>
            </a:prstTxWarp>
          </a:bodyPr>
          <a:lstStyle/>
          <a:p>
            <a:pPr algn="ctr"/>
            <a:r>
              <a:rPr lang="en-US" sz="3600" kern="10" dirty="0">
                <a:ln w="19050">
                  <a:solidFill>
                    <a:srgbClr val="0000FF"/>
                  </a:solidFill>
                  <a:round/>
                  <a:headEnd/>
                  <a:tailEnd/>
                </a:ln>
                <a:solidFill>
                  <a:srgbClr val="FF0000"/>
                </a:solidFill>
                <a:effectLst>
                  <a:outerShdw blurRad="63500" dist="38099" dir="2700000" algn="ctr" rotWithShape="0">
                    <a:srgbClr val="990000">
                      <a:alpha val="74998"/>
                    </a:srgbClr>
                  </a:outerShdw>
                </a:effectLst>
                <a:latin typeface="Impact"/>
                <a:ea typeface="Impact"/>
                <a:cs typeface="Impact"/>
              </a:rPr>
              <a:t>Military</a:t>
            </a:r>
          </a:p>
        </p:txBody>
      </p:sp>
      <p:sp>
        <p:nvSpPr>
          <p:cNvPr id="74758" name="Text Box 6"/>
          <p:cNvSpPr txBox="1">
            <a:spLocks noChangeArrowheads="1"/>
          </p:cNvSpPr>
          <p:nvPr/>
        </p:nvSpPr>
        <p:spPr bwMode="auto">
          <a:xfrm>
            <a:off x="4724400" y="5638801"/>
            <a:ext cx="4419600" cy="1169551"/>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2000" dirty="0">
                <a:solidFill>
                  <a:schemeClr val="bg2"/>
                </a:solidFill>
                <a:hlinkClick r:id="rId4"/>
              </a:rPr>
              <a:t>http://www.todaysmilitary.com/index.php</a:t>
            </a:r>
            <a:r>
              <a:rPr lang="en-US" sz="2000" dirty="0">
                <a:solidFill>
                  <a:schemeClr val="bg2"/>
                </a:solidFill>
              </a:rPr>
              <a:t> and</a:t>
            </a:r>
          </a:p>
          <a:p>
            <a:pPr algn="ctr">
              <a:spcBef>
                <a:spcPct val="50000"/>
              </a:spcBef>
            </a:pPr>
            <a:r>
              <a:rPr lang="en-US" sz="2000" dirty="0">
                <a:solidFill>
                  <a:schemeClr val="bg2"/>
                </a:solidFill>
                <a:hlinkClick r:id="rId5"/>
              </a:rPr>
              <a:t>http://asvabprogram.com</a:t>
            </a:r>
            <a:r>
              <a:rPr lang="en-US" sz="2000" dirty="0">
                <a:solidFill>
                  <a:schemeClr val="bg2"/>
                </a:solidFill>
              </a:rPr>
              <a:t> </a:t>
            </a:r>
          </a:p>
        </p:txBody>
      </p:sp>
      <p:sp>
        <p:nvSpPr>
          <p:cNvPr id="74759" name="AutoShape 7"/>
          <p:cNvSpPr>
            <a:spLocks/>
          </p:cNvSpPr>
          <p:nvPr/>
        </p:nvSpPr>
        <p:spPr bwMode="auto">
          <a:xfrm>
            <a:off x="2743200" y="2286000"/>
            <a:ext cx="304800" cy="3657600"/>
          </a:xfrm>
          <a:prstGeom prst="rightBrace">
            <a:avLst>
              <a:gd name="adj1" fmla="val 100000"/>
              <a:gd name="adj2" fmla="val 50000"/>
            </a:avLst>
          </a:prstGeom>
          <a:noFill/>
          <a:ln w="9525">
            <a:solidFill>
              <a:schemeClr val="tx1"/>
            </a:solidFill>
            <a:round/>
            <a:headEnd/>
            <a:tailEnd/>
          </a:ln>
          <a:effectLst/>
        </p:spPr>
        <p:txBody>
          <a:bodyPr wrap="none" anchor="ctr">
            <a:prstTxWarp prst="textNoShape">
              <a:avLst/>
            </a:prstTxWarp>
          </a:bodyPr>
          <a:lstStyle/>
          <a:p>
            <a:endParaRPr lang="en-US" dirty="0"/>
          </a:p>
        </p:txBody>
      </p:sp>
      <p:sp>
        <p:nvSpPr>
          <p:cNvPr id="74760" name="Text Box 8"/>
          <p:cNvSpPr txBox="1">
            <a:spLocks noChangeArrowheads="1"/>
          </p:cNvSpPr>
          <p:nvPr/>
        </p:nvSpPr>
        <p:spPr bwMode="auto">
          <a:xfrm>
            <a:off x="3124200" y="2286000"/>
            <a:ext cx="1752600" cy="3444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dirty="0"/>
              <a:t>A standardized aptitude/career assessment administered by the military that ALL students should consider taking in the 11</a:t>
            </a:r>
            <a:r>
              <a:rPr lang="en-US" sz="2000" baseline="30000" dirty="0"/>
              <a:t>th</a:t>
            </a:r>
            <a:r>
              <a:rPr lang="en-US" sz="2000" dirty="0"/>
              <a:t> grade.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box(out)">
                                      <p:cBhvr>
                                        <p:cTn id="7" dur="500"/>
                                        <p:tgtEl>
                                          <p:spTgt spid="74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r>
              <a:rPr lang="en-US" dirty="0"/>
              <a:t> </a:t>
            </a:r>
          </a:p>
        </p:txBody>
      </p:sp>
      <p:sp>
        <p:nvSpPr>
          <p:cNvPr id="76803" name="Text Box 3"/>
          <p:cNvSpPr txBox="1">
            <a:spLocks noChangeArrowheads="1"/>
          </p:cNvSpPr>
          <p:nvPr/>
        </p:nvSpPr>
        <p:spPr bwMode="auto">
          <a:xfrm>
            <a:off x="457200" y="1066800"/>
            <a:ext cx="4724400" cy="5632824"/>
          </a:xfrm>
          <a:prstGeom prst="rect">
            <a:avLst/>
          </a:prstGeom>
          <a:noFill/>
          <a:ln w="9525">
            <a:noFill/>
            <a:miter lim="800000"/>
            <a:headEnd/>
            <a:tailEnd/>
          </a:ln>
          <a:effectLst/>
        </p:spPr>
        <p:txBody>
          <a:bodyPr>
            <a:prstTxWarp prst="textNoShape">
              <a:avLst/>
            </a:prstTxWarp>
            <a:spAutoFit/>
          </a:bodyPr>
          <a:lstStyle/>
          <a:p>
            <a:pPr>
              <a:lnSpc>
                <a:spcPct val="65000"/>
              </a:lnSpc>
              <a:spcBef>
                <a:spcPct val="50000"/>
              </a:spcBef>
            </a:pPr>
            <a:r>
              <a:rPr lang="en-US" sz="2800" dirty="0">
                <a:solidFill>
                  <a:srgbClr val="0000FF"/>
                </a:solidFill>
                <a:latin typeface="Comic Sans MS" pitchFamily="-84" charset="0"/>
              </a:rPr>
              <a:t>Bricklayers</a:t>
            </a:r>
          </a:p>
          <a:p>
            <a:pPr>
              <a:lnSpc>
                <a:spcPct val="65000"/>
              </a:lnSpc>
              <a:spcBef>
                <a:spcPct val="50000"/>
              </a:spcBef>
            </a:pPr>
            <a:r>
              <a:rPr lang="en-US" sz="2800" dirty="0">
                <a:solidFill>
                  <a:srgbClr val="0000FF"/>
                </a:solidFill>
                <a:latin typeface="Comic Sans MS" pitchFamily="-84" charset="0"/>
              </a:rPr>
              <a:t>Carpenters</a:t>
            </a:r>
          </a:p>
          <a:p>
            <a:pPr>
              <a:lnSpc>
                <a:spcPct val="65000"/>
              </a:lnSpc>
              <a:spcBef>
                <a:spcPct val="50000"/>
              </a:spcBef>
            </a:pPr>
            <a:r>
              <a:rPr lang="en-US" sz="2800" dirty="0">
                <a:solidFill>
                  <a:srgbClr val="0000FF"/>
                </a:solidFill>
                <a:latin typeface="Comic Sans MS" pitchFamily="-84" charset="0"/>
              </a:rPr>
              <a:t>Cement Masons</a:t>
            </a:r>
          </a:p>
          <a:p>
            <a:pPr>
              <a:lnSpc>
                <a:spcPct val="65000"/>
              </a:lnSpc>
              <a:spcBef>
                <a:spcPct val="50000"/>
              </a:spcBef>
            </a:pPr>
            <a:r>
              <a:rPr lang="en-US" sz="2800" dirty="0">
                <a:solidFill>
                  <a:srgbClr val="0000FF"/>
                </a:solidFill>
                <a:latin typeface="Comic Sans MS" pitchFamily="-84" charset="0"/>
              </a:rPr>
              <a:t>Electricians</a:t>
            </a:r>
          </a:p>
          <a:p>
            <a:pPr>
              <a:lnSpc>
                <a:spcPct val="65000"/>
              </a:lnSpc>
              <a:spcBef>
                <a:spcPct val="50000"/>
              </a:spcBef>
            </a:pPr>
            <a:r>
              <a:rPr lang="en-US" sz="2800" dirty="0">
                <a:solidFill>
                  <a:srgbClr val="0000FF"/>
                </a:solidFill>
                <a:latin typeface="Comic Sans MS" pitchFamily="-84" charset="0"/>
              </a:rPr>
              <a:t>Heating/Cooling </a:t>
            </a:r>
          </a:p>
          <a:p>
            <a:pPr>
              <a:lnSpc>
                <a:spcPct val="65000"/>
              </a:lnSpc>
              <a:spcBef>
                <a:spcPct val="50000"/>
              </a:spcBef>
            </a:pPr>
            <a:r>
              <a:rPr lang="en-US" sz="2800" dirty="0">
                <a:solidFill>
                  <a:srgbClr val="0000FF"/>
                </a:solidFill>
                <a:latin typeface="Comic Sans MS" pitchFamily="-84" charset="0"/>
              </a:rPr>
              <a:t>	System Mechanics</a:t>
            </a:r>
          </a:p>
          <a:p>
            <a:pPr>
              <a:lnSpc>
                <a:spcPct val="65000"/>
              </a:lnSpc>
              <a:spcBef>
                <a:spcPct val="50000"/>
              </a:spcBef>
            </a:pPr>
            <a:r>
              <a:rPr lang="en-US" sz="2800" dirty="0">
                <a:solidFill>
                  <a:srgbClr val="0000FF"/>
                </a:solidFill>
                <a:latin typeface="Comic Sans MS" pitchFamily="-84" charset="0"/>
              </a:rPr>
              <a:t>Heavy Equipment Operators</a:t>
            </a:r>
          </a:p>
          <a:p>
            <a:pPr>
              <a:lnSpc>
                <a:spcPct val="65000"/>
              </a:lnSpc>
              <a:spcBef>
                <a:spcPct val="50000"/>
              </a:spcBef>
            </a:pPr>
            <a:r>
              <a:rPr lang="en-US" sz="2800" dirty="0">
                <a:solidFill>
                  <a:srgbClr val="0000FF"/>
                </a:solidFill>
                <a:latin typeface="Comic Sans MS" pitchFamily="-84" charset="0"/>
              </a:rPr>
              <a:t>Ironworkers</a:t>
            </a:r>
          </a:p>
          <a:p>
            <a:pPr>
              <a:lnSpc>
                <a:spcPct val="65000"/>
              </a:lnSpc>
              <a:spcBef>
                <a:spcPct val="50000"/>
              </a:spcBef>
            </a:pPr>
            <a:r>
              <a:rPr lang="en-US" sz="2800" dirty="0">
                <a:solidFill>
                  <a:srgbClr val="0000FF"/>
                </a:solidFill>
                <a:latin typeface="Comic Sans MS" pitchFamily="-84" charset="0"/>
              </a:rPr>
              <a:t>Plumbers/Pipe fitters</a:t>
            </a:r>
          </a:p>
          <a:p>
            <a:pPr>
              <a:lnSpc>
                <a:spcPct val="65000"/>
              </a:lnSpc>
              <a:spcBef>
                <a:spcPct val="50000"/>
              </a:spcBef>
            </a:pPr>
            <a:r>
              <a:rPr lang="en-US" sz="2800" dirty="0">
                <a:solidFill>
                  <a:srgbClr val="0000FF"/>
                </a:solidFill>
                <a:latin typeface="Comic Sans MS" pitchFamily="-84" charset="0"/>
              </a:rPr>
              <a:t>Roofers</a:t>
            </a:r>
          </a:p>
          <a:p>
            <a:pPr>
              <a:lnSpc>
                <a:spcPct val="65000"/>
              </a:lnSpc>
              <a:spcBef>
                <a:spcPct val="50000"/>
              </a:spcBef>
            </a:pPr>
            <a:r>
              <a:rPr lang="en-US" sz="2800" dirty="0">
                <a:solidFill>
                  <a:srgbClr val="0000FF"/>
                </a:solidFill>
                <a:latin typeface="Comic Sans MS" pitchFamily="-84" charset="0"/>
              </a:rPr>
              <a:t>Welders</a:t>
            </a:r>
          </a:p>
        </p:txBody>
      </p:sp>
      <p:pic>
        <p:nvPicPr>
          <p:cNvPr id="76804" name="Picture 4" descr="j0283028"/>
          <p:cNvPicPr>
            <a:picLocks noChangeAspect="1" noChangeArrowheads="1" noCrop="1"/>
          </p:cNvPicPr>
          <p:nvPr/>
        </p:nvPicPr>
        <p:blipFill>
          <a:blip r:embed="rId3"/>
          <a:srcRect/>
          <a:stretch>
            <a:fillRect/>
          </a:stretch>
        </p:blipFill>
        <p:spPr bwMode="auto">
          <a:xfrm>
            <a:off x="4114800" y="838200"/>
            <a:ext cx="2895600" cy="2895600"/>
          </a:xfrm>
          <a:prstGeom prst="rect">
            <a:avLst/>
          </a:prstGeom>
          <a:noFill/>
        </p:spPr>
      </p:pic>
      <p:sp>
        <p:nvSpPr>
          <p:cNvPr id="76807" name="WordArt 7"/>
          <p:cNvSpPr>
            <a:spLocks noChangeArrowheads="1" noChangeShapeType="1" noTextEdit="1"/>
          </p:cNvSpPr>
          <p:nvPr/>
        </p:nvSpPr>
        <p:spPr bwMode="auto">
          <a:xfrm>
            <a:off x="2286000" y="304800"/>
            <a:ext cx="4953000" cy="7620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0">
                  <a:gsLst>
                    <a:gs pos="0">
                      <a:srgbClr val="FFFF00"/>
                    </a:gs>
                    <a:gs pos="100000">
                      <a:srgbClr val="FF9933"/>
                    </a:gs>
                  </a:gsLst>
                  <a:path path="rect">
                    <a:fillToRect l="50000" t="50000" r="50000" b="50000"/>
                  </a:path>
                </a:gradFill>
                <a:effectLst>
                  <a:outerShdw blurRad="63500" dist="38099" dir="2700000" algn="ctr" rotWithShape="0">
                    <a:srgbClr val="C0C0C0">
                      <a:alpha val="74998"/>
                    </a:srgbClr>
                  </a:outerShdw>
                </a:effectLst>
                <a:latin typeface="Impact"/>
                <a:ea typeface="Impact"/>
                <a:cs typeface="Impact"/>
              </a:rPr>
              <a:t>Apprenticeships</a:t>
            </a:r>
          </a:p>
        </p:txBody>
      </p:sp>
      <p:sp>
        <p:nvSpPr>
          <p:cNvPr id="76808" name="AutoShape 8"/>
          <p:cNvSpPr>
            <a:spLocks noChangeArrowheads="1"/>
          </p:cNvSpPr>
          <p:nvPr/>
        </p:nvSpPr>
        <p:spPr bwMode="auto">
          <a:xfrm>
            <a:off x="3810000" y="3429000"/>
            <a:ext cx="5334000" cy="3200400"/>
          </a:xfrm>
          <a:prstGeom prst="leftArrowCallout">
            <a:avLst>
              <a:gd name="adj1" fmla="val 25000"/>
              <a:gd name="adj2" fmla="val 25000"/>
              <a:gd name="adj3" fmla="val 27778"/>
              <a:gd name="adj4" fmla="val 66667"/>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dirty="0">
                <a:solidFill>
                  <a:schemeClr val="bg2"/>
                </a:solidFill>
                <a:latin typeface="Comic Sans MS" pitchFamily="-84" charset="0"/>
              </a:rPr>
              <a:t>GCIS and USDOL offer</a:t>
            </a:r>
          </a:p>
          <a:p>
            <a:pPr algn="ctr"/>
            <a:r>
              <a:rPr lang="en-US" dirty="0">
                <a:solidFill>
                  <a:schemeClr val="bg2"/>
                </a:solidFill>
                <a:latin typeface="Comic Sans MS" pitchFamily="-84" charset="0"/>
              </a:rPr>
              <a:t>information</a:t>
            </a:r>
          </a:p>
          <a:p>
            <a:pPr algn="ctr"/>
            <a:r>
              <a:rPr lang="en-US" dirty="0">
                <a:solidFill>
                  <a:schemeClr val="bg2"/>
                </a:solidFill>
                <a:latin typeface="Comic Sans MS" pitchFamily="-84" charset="0"/>
              </a:rPr>
              <a:t>regarding state </a:t>
            </a:r>
          </a:p>
          <a:p>
            <a:pPr algn="ctr"/>
            <a:r>
              <a:rPr lang="en-US" dirty="0">
                <a:solidFill>
                  <a:schemeClr val="bg2"/>
                </a:solidFill>
                <a:latin typeface="Comic Sans MS" pitchFamily="-84" charset="0"/>
              </a:rPr>
              <a:t>registered</a:t>
            </a:r>
          </a:p>
          <a:p>
            <a:pPr algn="ctr"/>
            <a:r>
              <a:rPr lang="en-US" dirty="0">
                <a:solidFill>
                  <a:schemeClr val="bg2"/>
                </a:solidFill>
                <a:latin typeface="Comic Sans MS" pitchFamily="-84" charset="0"/>
              </a:rPr>
              <a:t>apprenticeships</a:t>
            </a:r>
          </a:p>
          <a:p>
            <a:pPr algn="ctr"/>
            <a:endParaRPr lang="en-US" dirty="0">
              <a:solidFill>
                <a:schemeClr val="bg2"/>
              </a:solidFill>
              <a:latin typeface="Comic Sans MS" pitchFamily="-84" charset="0"/>
            </a:endParaRPr>
          </a:p>
          <a:p>
            <a:pPr algn="ctr"/>
            <a:r>
              <a:rPr lang="en-US" sz="1600" dirty="0">
                <a:solidFill>
                  <a:schemeClr val="bg2"/>
                </a:solidFill>
                <a:latin typeface="Comic Sans MS" pitchFamily="-84" charset="0"/>
              </a:rPr>
              <a:t>http://www.doleta.gov/atels_bat/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76803"/>
                                        </p:tgtEl>
                                        <p:attrNameLst>
                                          <p:attrName>style.visibility</p:attrName>
                                        </p:attrNameLst>
                                      </p:cBhvr>
                                      <p:to>
                                        <p:strVal val="visible"/>
                                      </p:to>
                                    </p:set>
                                    <p:animEffect transition="in" filter="box(out)">
                                      <p:cBhvr>
                                        <p:cTn id="7" dur="500"/>
                                        <p:tgtEl>
                                          <p:spTgt spid="76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10" descr="Culinary girl"/>
          <p:cNvPicPr>
            <a:picLocks noGrp="1" noChangeAspect="1" noChangeArrowheads="1"/>
          </p:cNvPicPr>
          <p:nvPr>
            <p:ph sz="quarter" idx="1"/>
          </p:nvPr>
        </p:nvPicPr>
        <p:blipFill>
          <a:blip r:embed="rId2" cstate="print"/>
          <a:stretch>
            <a:fillRect/>
          </a:stretch>
        </p:blipFill>
        <p:spPr>
          <a:xfrm>
            <a:off x="5638800" y="3974093"/>
            <a:ext cx="3335188" cy="2882882"/>
          </a:xfrm>
          <a:noFill/>
          <a:effectLst>
            <a:softEdge rad="317500"/>
          </a:effectLst>
        </p:spPr>
      </p:pic>
      <p:pic>
        <p:nvPicPr>
          <p:cNvPr id="3076" name="Picture 13" descr="ECM"/>
          <p:cNvPicPr>
            <a:picLocks noGrp="1" noChangeAspect="1" noChangeArrowheads="1"/>
          </p:cNvPicPr>
          <p:nvPr>
            <p:ph sz="quarter" idx="3"/>
          </p:nvPr>
        </p:nvPicPr>
        <p:blipFill>
          <a:blip r:embed="rId3" cstate="print"/>
          <a:stretch>
            <a:fillRect/>
          </a:stretch>
        </p:blipFill>
        <p:spPr>
          <a:xfrm>
            <a:off x="6477000" y="2057400"/>
            <a:ext cx="2317018" cy="2004252"/>
          </a:xfrm>
          <a:noFill/>
          <a:effectLst>
            <a:softEdge rad="317500"/>
          </a:effectLst>
        </p:spPr>
      </p:pic>
      <p:sp>
        <p:nvSpPr>
          <p:cNvPr id="2" name="TextBox 1"/>
          <p:cNvSpPr txBox="1"/>
          <p:nvPr/>
        </p:nvSpPr>
        <p:spPr>
          <a:xfrm>
            <a:off x="304800" y="1106269"/>
            <a:ext cx="8534400" cy="584775"/>
          </a:xfrm>
          <a:prstGeom prst="rect">
            <a:avLst/>
          </a:prstGeom>
          <a:noFill/>
        </p:spPr>
        <p:txBody>
          <a:bodyPr wrap="square" rtlCol="0">
            <a:spAutoFit/>
          </a:bodyPr>
          <a:lstStyle/>
          <a:p>
            <a:pPr algn="ctr" eaLnBrk="1" hangingPunct="1">
              <a:spcBef>
                <a:spcPts val="0"/>
              </a:spcBef>
              <a:spcAft>
                <a:spcPts val="2400"/>
              </a:spcAft>
              <a:defRPr/>
            </a:pPr>
            <a:r>
              <a:rPr lang="en-US" sz="3200" b="1" cap="all" dirty="0" smtClean="0">
                <a:solidFill>
                  <a:schemeClr val="accent1">
                    <a:lumMod val="75000"/>
                  </a:schemeClr>
                </a:solidFill>
                <a:latin typeface="+mj-lt"/>
                <a:ea typeface="+mj-ea"/>
                <a:cs typeface="+mj-cs"/>
              </a:rPr>
              <a:t>College Credit Now</a:t>
            </a:r>
            <a:endParaRPr lang="en-US" sz="2800" b="1" cap="all" dirty="0">
              <a:solidFill>
                <a:schemeClr val="accent1">
                  <a:lumMod val="75000"/>
                </a:schemeClr>
              </a:solidFill>
              <a:latin typeface="+mj-lt"/>
              <a:ea typeface="+mj-ea"/>
              <a:cs typeface="+mj-cs"/>
            </a:endParaRPr>
          </a:p>
        </p:txBody>
      </p:sp>
      <p:pic>
        <p:nvPicPr>
          <p:cNvPr id="1029" name="Picture 5" descr="\\ngtc\resources\Clarkesville Users\StW\Documents\My Pictures\NGTC\Female Welder - 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3733800"/>
            <a:ext cx="1892014" cy="31756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3078" name="Picture 20" descr="motorcycle 1"/>
          <p:cNvPicPr>
            <a:picLocks noGrp="1" noChangeAspect="1" noChangeArrowheads="1"/>
          </p:cNvPicPr>
          <p:nvPr>
            <p:ph sz="quarter" idx="4"/>
          </p:nvPr>
        </p:nvPicPr>
        <p:blipFill>
          <a:blip r:embed="rId5" cstate="print"/>
          <a:stretch>
            <a:fillRect/>
          </a:stretch>
        </p:blipFill>
        <p:spPr>
          <a:xfrm>
            <a:off x="3581400" y="1700646"/>
            <a:ext cx="2659658" cy="2337954"/>
          </a:xfrm>
          <a:noFill/>
          <a:effectLst>
            <a:softEdge rad="317500"/>
          </a:effectLst>
        </p:spPr>
      </p:pic>
      <p:pic>
        <p:nvPicPr>
          <p:cNvPr id="1031" name="Picture 7" descr="http://a3.sphotos.ak.fbcdn.net/hphotos-ak-snc6/180122_10150093875400488_134280790487_6398129_1791116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609090"/>
            <a:ext cx="3200400" cy="212471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033" name="Picture 9" descr="\\ngtc\resources\Clarkesville Users\StW\Documents\My Pictures\NGTC\Currahee\Culinary Class at Currahe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4051786"/>
            <a:ext cx="3657602" cy="280621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14751" y="304213"/>
            <a:ext cx="1619249" cy="914987"/>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College Credit Now</a:t>
            </a:r>
            <a:endParaRPr lang="en-US" b="1" dirty="0"/>
          </a:p>
        </p:txBody>
      </p:sp>
      <p:sp>
        <p:nvSpPr>
          <p:cNvPr id="3" name="Content Placeholder 2"/>
          <p:cNvSpPr>
            <a:spLocks noGrp="1"/>
          </p:cNvSpPr>
          <p:nvPr>
            <p:ph idx="1"/>
          </p:nvPr>
        </p:nvSpPr>
        <p:spPr/>
        <p:txBody>
          <a:bodyPr>
            <a:normAutofit fontScale="92500" lnSpcReduction="20000"/>
          </a:bodyPr>
          <a:lstStyle/>
          <a:p>
            <a:pPr marL="114300" lvl="1" indent="0" algn="ctr">
              <a:buClr>
                <a:schemeClr val="accent1"/>
              </a:buClr>
              <a:buNone/>
            </a:pPr>
            <a:r>
              <a:rPr lang="en-US" sz="3900" b="1" dirty="0"/>
              <a:t>Earn high school credit and college credit at the same time.</a:t>
            </a:r>
          </a:p>
          <a:p>
            <a:endParaRPr lang="en-US" dirty="0" smtClean="0"/>
          </a:p>
          <a:p>
            <a:endParaRPr lang="en-US" dirty="0"/>
          </a:p>
          <a:p>
            <a:pPr marL="114300" indent="0" algn="ctr">
              <a:buNone/>
            </a:pPr>
            <a:r>
              <a:rPr lang="en-US" dirty="0"/>
              <a:t>Dual Enrollment HOPE Grant</a:t>
            </a:r>
          </a:p>
          <a:p>
            <a:pPr marL="114300" indent="0" algn="ctr">
              <a:buNone/>
            </a:pPr>
            <a:endParaRPr lang="en-US" dirty="0" smtClean="0"/>
          </a:p>
          <a:p>
            <a:pPr marL="114300" indent="0" algn="ctr">
              <a:buNone/>
            </a:pPr>
            <a:endParaRPr lang="en-US" dirty="0" smtClean="0"/>
          </a:p>
          <a:p>
            <a:pPr marL="114300" indent="0" algn="ctr">
              <a:buNone/>
            </a:pPr>
            <a:r>
              <a:rPr lang="en-US" dirty="0" smtClean="0"/>
              <a:t>Accel Program</a:t>
            </a:r>
          </a:p>
          <a:p>
            <a:pPr marL="114300" indent="0" algn="ctr">
              <a:buNone/>
            </a:pPr>
            <a:endParaRPr lang="en-US" dirty="0"/>
          </a:p>
          <a:p>
            <a:pPr marL="114300" indent="0" algn="ctr">
              <a:buNone/>
            </a:pPr>
            <a:endParaRPr lang="en-US" dirty="0" smtClean="0"/>
          </a:p>
          <a:p>
            <a:pPr marL="114300" indent="0" algn="ctr">
              <a:buNone/>
            </a:pPr>
            <a:r>
              <a:rPr lang="en-US" dirty="0" smtClean="0"/>
              <a:t>Joint Enrollment (College Credit Only)</a:t>
            </a:r>
            <a:endParaRPr lang="en-US" dirty="0"/>
          </a:p>
        </p:txBody>
      </p:sp>
    </p:spTree>
    <p:extLst>
      <p:ext uri="{BB962C8B-B14F-4D97-AF65-F5344CB8AC3E}">
        <p14:creationId xmlns:p14="http://schemas.microsoft.com/office/powerpoint/2010/main" val="304166746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r>
              <a:rPr lang="en-US" dirty="0"/>
              <a:t> </a:t>
            </a:r>
          </a:p>
        </p:txBody>
      </p:sp>
      <p:sp>
        <p:nvSpPr>
          <p:cNvPr id="4098" name="Rectangle 2"/>
          <p:cNvSpPr>
            <a:spLocks noGrp="1" noChangeArrowheads="1"/>
          </p:cNvSpPr>
          <p:nvPr>
            <p:ph type="title"/>
          </p:nvPr>
        </p:nvSpPr>
        <p:spPr/>
        <p:txBody>
          <a:bodyPr>
            <a:noAutofit/>
          </a:bodyPr>
          <a:lstStyle/>
          <a:p>
            <a:r>
              <a:rPr lang="en-US" sz="3300" b="1" dirty="0">
                <a:solidFill>
                  <a:srgbClr val="0000FF"/>
                </a:solidFill>
                <a:latin typeface="Comic Sans MS" pitchFamily="-84" charset="0"/>
              </a:rPr>
              <a:t>Expectations in High School</a:t>
            </a:r>
          </a:p>
        </p:txBody>
      </p:sp>
      <p:sp>
        <p:nvSpPr>
          <p:cNvPr id="4099" name="Rectangle 3"/>
          <p:cNvSpPr>
            <a:spLocks noGrp="1" noChangeArrowheads="1"/>
          </p:cNvSpPr>
          <p:nvPr>
            <p:ph type="body" sz="half" idx="1"/>
          </p:nvPr>
        </p:nvSpPr>
        <p:spPr>
          <a:xfrm>
            <a:off x="381000" y="1752600"/>
            <a:ext cx="5715000" cy="4648200"/>
          </a:xfrm>
        </p:spPr>
        <p:txBody>
          <a:bodyPr>
            <a:normAutofit/>
          </a:bodyPr>
          <a:lstStyle/>
          <a:p>
            <a:pPr>
              <a:lnSpc>
                <a:spcPct val="90000"/>
              </a:lnSpc>
            </a:pPr>
            <a:r>
              <a:rPr lang="en-US" sz="2000" b="1" dirty="0">
                <a:latin typeface="Arial" pitchFamily="-84" charset="0"/>
              </a:rPr>
              <a:t>Develop good study habits</a:t>
            </a:r>
          </a:p>
          <a:p>
            <a:pPr>
              <a:lnSpc>
                <a:spcPct val="90000"/>
              </a:lnSpc>
            </a:pPr>
            <a:r>
              <a:rPr lang="en-US" sz="2000" b="1" dirty="0">
                <a:latin typeface="Arial" pitchFamily="-84" charset="0"/>
              </a:rPr>
              <a:t>Stay involved in school and community activities</a:t>
            </a:r>
          </a:p>
          <a:p>
            <a:pPr>
              <a:lnSpc>
                <a:spcPct val="90000"/>
              </a:lnSpc>
            </a:pPr>
            <a:r>
              <a:rPr lang="en-US" sz="2000" b="1" dirty="0">
                <a:latin typeface="Arial" pitchFamily="-84" charset="0"/>
              </a:rPr>
              <a:t>Take challenging courses</a:t>
            </a:r>
          </a:p>
          <a:p>
            <a:pPr>
              <a:lnSpc>
                <a:spcPct val="90000"/>
              </a:lnSpc>
            </a:pPr>
            <a:r>
              <a:rPr lang="en-US" sz="2000" b="1" dirty="0">
                <a:latin typeface="Arial" pitchFamily="-84" charset="0"/>
              </a:rPr>
              <a:t>Take college prep classes and career oriented </a:t>
            </a:r>
            <a:r>
              <a:rPr lang="en-US" sz="2000" b="1" dirty="0" smtClean="0">
                <a:latin typeface="Arial" pitchFamily="-84" charset="0"/>
              </a:rPr>
              <a:t>classes.</a:t>
            </a:r>
          </a:p>
          <a:p>
            <a:pPr>
              <a:lnSpc>
                <a:spcPct val="90000"/>
              </a:lnSpc>
            </a:pPr>
            <a:r>
              <a:rPr lang="en-US" sz="2000" b="1" dirty="0">
                <a:latin typeface="Arial" pitchFamily="-84" charset="0"/>
              </a:rPr>
              <a:t>Choose electives wisely</a:t>
            </a:r>
          </a:p>
          <a:p>
            <a:pPr>
              <a:lnSpc>
                <a:spcPct val="90000"/>
              </a:lnSpc>
            </a:pPr>
            <a:r>
              <a:rPr lang="en-US" sz="2000" b="1" dirty="0">
                <a:latin typeface="Arial" pitchFamily="-84" charset="0"/>
              </a:rPr>
              <a:t>Take PSAT in the</a:t>
            </a:r>
            <a:r>
              <a:rPr lang="en-US" sz="2000" b="1" dirty="0" smtClean="0">
                <a:latin typeface="Arial" pitchFamily="-84" charset="0"/>
              </a:rPr>
              <a:t> 10-</a:t>
            </a:r>
            <a:r>
              <a:rPr lang="en-US" sz="2000" b="1" dirty="0">
                <a:latin typeface="Arial" pitchFamily="-84" charset="0"/>
              </a:rPr>
              <a:t>11th grades, </a:t>
            </a:r>
            <a:r>
              <a:rPr lang="en-US" sz="2000" b="1" dirty="0" smtClean="0">
                <a:latin typeface="Arial" pitchFamily="-84" charset="0"/>
              </a:rPr>
              <a:t>SAT,</a:t>
            </a:r>
          </a:p>
          <a:p>
            <a:pPr>
              <a:lnSpc>
                <a:spcPct val="90000"/>
              </a:lnSpc>
            </a:pPr>
            <a:r>
              <a:rPr lang="en-US" sz="2000" b="1" dirty="0" smtClean="0">
                <a:latin typeface="Arial" pitchFamily="-84" charset="0"/>
              </a:rPr>
              <a:t> </a:t>
            </a:r>
            <a:r>
              <a:rPr lang="en-US" sz="2000" b="1" dirty="0">
                <a:latin typeface="Arial" pitchFamily="-84" charset="0"/>
              </a:rPr>
              <a:t>ACT, </a:t>
            </a:r>
            <a:r>
              <a:rPr lang="en-US" sz="2000" b="1" dirty="0" smtClean="0">
                <a:latin typeface="Arial" pitchFamily="-84" charset="0"/>
              </a:rPr>
              <a:t>ASSET, COMPASS </a:t>
            </a:r>
            <a:endParaRPr lang="en-US" sz="2000" b="1" dirty="0">
              <a:latin typeface="Arial" pitchFamily="-84" charset="0"/>
            </a:endParaRPr>
          </a:p>
          <a:p>
            <a:pPr>
              <a:lnSpc>
                <a:spcPct val="90000"/>
              </a:lnSpc>
            </a:pPr>
            <a:r>
              <a:rPr lang="en-US" sz="2000" b="1" dirty="0">
                <a:latin typeface="Arial" pitchFamily="-84" charset="0"/>
              </a:rPr>
              <a:t>Investigate postsecondary institutions</a:t>
            </a:r>
          </a:p>
          <a:p>
            <a:pPr>
              <a:lnSpc>
                <a:spcPct val="90000"/>
              </a:lnSpc>
            </a:pPr>
            <a:r>
              <a:rPr lang="en-US" sz="2000" b="1" dirty="0">
                <a:latin typeface="Arial" pitchFamily="-84" charset="0"/>
              </a:rPr>
              <a:t>Continue to investigate financial aid and scholarship opportunities</a:t>
            </a:r>
          </a:p>
          <a:p>
            <a:pPr>
              <a:lnSpc>
                <a:spcPct val="90000"/>
              </a:lnSpc>
            </a:pPr>
            <a:r>
              <a:rPr lang="en-US" sz="3700" b="1" dirty="0">
                <a:solidFill>
                  <a:srgbClr val="FF3300"/>
                </a:solidFill>
                <a:latin typeface="Arial" pitchFamily="-84" charset="0"/>
              </a:rPr>
              <a:t>Don’t slack </a:t>
            </a:r>
            <a:r>
              <a:rPr lang="en-US" sz="3700" b="1" dirty="0" smtClean="0">
                <a:solidFill>
                  <a:srgbClr val="FF3300"/>
                </a:solidFill>
                <a:latin typeface="Arial" pitchFamily="-84" charset="0"/>
              </a:rPr>
              <a:t>off!!</a:t>
            </a:r>
            <a:endParaRPr lang="en-US" sz="3700" b="1" dirty="0">
              <a:solidFill>
                <a:srgbClr val="FF3300"/>
              </a:solidFill>
              <a:latin typeface="Arial" pitchFamily="-84" charset="0"/>
            </a:endParaRPr>
          </a:p>
        </p:txBody>
      </p:sp>
      <p:graphicFrame>
        <p:nvGraphicFramePr>
          <p:cNvPr id="4100" name="Object 4"/>
          <p:cNvGraphicFramePr>
            <a:graphicFrameLocks noGrp="1" noChangeAspect="1"/>
          </p:cNvGraphicFramePr>
          <p:nvPr>
            <p:ph type="clipArt" sz="half" idx="2"/>
          </p:nvPr>
        </p:nvGraphicFramePr>
        <p:xfrm>
          <a:off x="5486400" y="1981200"/>
          <a:ext cx="3657600" cy="4114800"/>
        </p:xfrm>
        <a:graphic>
          <a:graphicData uri="http://schemas.openxmlformats.org/presentationml/2006/ole">
            <mc:AlternateContent xmlns:mc="http://schemas.openxmlformats.org/markup-compatibility/2006">
              <mc:Choice xmlns:v="urn:schemas-microsoft-com:vml" Requires="v">
                <p:oleObj spid="_x0000_s55301" name="Clip" r:id="rId4" imgW="838080" imgH="942840" progId="">
                  <p:embed/>
                </p:oleObj>
              </mc:Choice>
              <mc:Fallback>
                <p:oleObj name="Clip" r:id="rId4" imgW="838080" imgH="94284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1981200"/>
                        <a:ext cx="3657600" cy="4114800"/>
                      </a:xfrm>
                      <a:prstGeom prst="rect">
                        <a:avLst/>
                      </a:prstGeom>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oleObj>
              </mc:Fallback>
            </mc:AlternateContent>
          </a:graphicData>
        </a:graphic>
      </p:graphicFrame>
      <p:sp>
        <p:nvSpPr>
          <p:cNvPr id="4101" name="Line 5"/>
          <p:cNvSpPr>
            <a:spLocks noChangeShapeType="1"/>
          </p:cNvSpPr>
          <p:nvPr/>
        </p:nvSpPr>
        <p:spPr bwMode="auto">
          <a:xfrm>
            <a:off x="762000" y="1676400"/>
            <a:ext cx="7315200" cy="0"/>
          </a:xfrm>
          <a:prstGeom prst="line">
            <a:avLst/>
          </a:prstGeom>
          <a:noFill/>
          <a:ln w="9525">
            <a:solidFill>
              <a:schemeClr val="accent1"/>
            </a:solidFill>
            <a:round/>
            <a:headEnd/>
            <a:tailEnd type="triangle" w="med" len="med"/>
          </a:ln>
          <a:effectLst/>
        </p:spPr>
        <p:txBody>
          <a:bodyPr wrap="none" anchor="ctr">
            <a:prstTxWarp prst="textNoShape">
              <a:avLst/>
            </a:prstTxWarp>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dirty="0"/>
              <a:t> </a:t>
            </a:r>
          </a:p>
        </p:txBody>
      </p:sp>
      <p:sp>
        <p:nvSpPr>
          <p:cNvPr id="9218" name="Rectangle 2"/>
          <p:cNvSpPr>
            <a:spLocks noGrp="1" noChangeArrowheads="1"/>
          </p:cNvSpPr>
          <p:nvPr>
            <p:ph type="title"/>
          </p:nvPr>
        </p:nvSpPr>
        <p:spPr>
          <a:xfrm>
            <a:off x="609600" y="381000"/>
            <a:ext cx="7696200" cy="990600"/>
          </a:xfrm>
        </p:spPr>
        <p:txBody>
          <a:bodyPr>
            <a:noAutofit/>
          </a:bodyPr>
          <a:lstStyle/>
          <a:p>
            <a:r>
              <a:rPr lang="en-US" sz="2700" b="1" dirty="0">
                <a:solidFill>
                  <a:srgbClr val="3366FF"/>
                </a:solidFill>
                <a:latin typeface="Comic Sans MS" pitchFamily="-84" charset="0"/>
              </a:rPr>
              <a:t>Planning for postsecondary education is important because:</a:t>
            </a:r>
          </a:p>
        </p:txBody>
      </p:sp>
      <p:sp>
        <p:nvSpPr>
          <p:cNvPr id="9219" name="Rectangle 3"/>
          <p:cNvSpPr>
            <a:spLocks noGrp="1" noChangeArrowheads="1"/>
          </p:cNvSpPr>
          <p:nvPr>
            <p:ph type="body" idx="1"/>
          </p:nvPr>
        </p:nvSpPr>
        <p:spPr>
          <a:xfrm>
            <a:off x="685800" y="1828800"/>
            <a:ext cx="7772400" cy="4114800"/>
          </a:xfrm>
        </p:spPr>
        <p:txBody>
          <a:bodyPr/>
          <a:lstStyle/>
          <a:p>
            <a:pPr>
              <a:lnSpc>
                <a:spcPct val="90000"/>
              </a:lnSpc>
            </a:pPr>
            <a:r>
              <a:rPr lang="en-US" sz="2400" dirty="0">
                <a:latin typeface="Arial" pitchFamily="-84" charset="0"/>
              </a:rPr>
              <a:t>The job market demands more education, </a:t>
            </a:r>
            <a:r>
              <a:rPr lang="en-US" sz="2400" dirty="0">
                <a:solidFill>
                  <a:srgbClr val="FF6600"/>
                </a:solidFill>
                <a:latin typeface="Arial" pitchFamily="-84" charset="0"/>
              </a:rPr>
              <a:t>certainly more than a high school </a:t>
            </a:r>
            <a:r>
              <a:rPr lang="en-US" sz="2400" dirty="0" smtClean="0">
                <a:solidFill>
                  <a:srgbClr val="FF6600"/>
                </a:solidFill>
                <a:latin typeface="Arial" pitchFamily="-84" charset="0"/>
              </a:rPr>
              <a:t>diploma</a:t>
            </a:r>
            <a:r>
              <a:rPr lang="en-US" dirty="0" smtClean="0">
                <a:latin typeface="Arial" pitchFamily="-84" charset="0"/>
              </a:rPr>
              <a:t>.</a:t>
            </a:r>
          </a:p>
          <a:p>
            <a:pPr>
              <a:lnSpc>
                <a:spcPct val="90000"/>
              </a:lnSpc>
            </a:pPr>
            <a:r>
              <a:rPr lang="en-US" sz="2400" dirty="0" smtClean="0">
                <a:latin typeface="Arial" pitchFamily="-84" charset="0"/>
              </a:rPr>
              <a:t>Most jobs will </a:t>
            </a:r>
            <a:r>
              <a:rPr lang="en-US" sz="2400" dirty="0">
                <a:latin typeface="Arial" pitchFamily="-84" charset="0"/>
              </a:rPr>
              <a:t>require postsecondary </a:t>
            </a:r>
            <a:r>
              <a:rPr lang="en-US" sz="2400" dirty="0" smtClean="0">
                <a:latin typeface="Arial" pitchFamily="-84" charset="0"/>
              </a:rPr>
              <a:t>education</a:t>
            </a:r>
            <a:r>
              <a:rPr lang="en-US" dirty="0" smtClean="0">
                <a:latin typeface="Arial" pitchFamily="-84" charset="0"/>
              </a:rPr>
              <a:t>.</a:t>
            </a:r>
            <a:endParaRPr lang="en-US" sz="2400" dirty="0" smtClean="0">
              <a:latin typeface="Arial" pitchFamily="-84" charset="0"/>
            </a:endParaRPr>
          </a:p>
          <a:p>
            <a:pPr>
              <a:lnSpc>
                <a:spcPct val="90000"/>
              </a:lnSpc>
            </a:pPr>
            <a:r>
              <a:rPr lang="en-US" sz="2400" dirty="0">
                <a:latin typeface="Arial" pitchFamily="-84" charset="0"/>
              </a:rPr>
              <a:t>Georgia public colleges/universities have tougher admission requirements</a:t>
            </a:r>
          </a:p>
          <a:p>
            <a:pPr>
              <a:lnSpc>
                <a:spcPct val="90000"/>
              </a:lnSpc>
            </a:pPr>
            <a:r>
              <a:rPr lang="en-US" sz="2400" dirty="0">
                <a:latin typeface="Arial" pitchFamily="-84" charset="0"/>
              </a:rPr>
              <a:t>High school diploma requirements have increased and key decisions must be made earlier</a:t>
            </a:r>
          </a:p>
          <a:p>
            <a:pPr>
              <a:lnSpc>
                <a:spcPct val="90000"/>
              </a:lnSpc>
            </a:pPr>
            <a:r>
              <a:rPr lang="en-US" sz="2400" dirty="0">
                <a:latin typeface="Arial" pitchFamily="-84" charset="0"/>
              </a:rPr>
              <a:t>High school choice of </a:t>
            </a:r>
            <a:r>
              <a:rPr lang="en-US" sz="2400" dirty="0" smtClean="0">
                <a:latin typeface="Arial" pitchFamily="-84" charset="0"/>
              </a:rPr>
              <a:t>classes</a:t>
            </a:r>
            <a:r>
              <a:rPr lang="en-US" dirty="0" smtClean="0">
                <a:latin typeface="Arial" pitchFamily="-84" charset="0"/>
              </a:rPr>
              <a:t> </a:t>
            </a:r>
            <a:r>
              <a:rPr lang="en-US" sz="2400" dirty="0" smtClean="0">
                <a:latin typeface="Arial" pitchFamily="-84" charset="0"/>
              </a:rPr>
              <a:t>depends </a:t>
            </a:r>
            <a:r>
              <a:rPr lang="en-US" sz="2400" dirty="0">
                <a:latin typeface="Arial" pitchFamily="-84" charset="0"/>
              </a:rPr>
              <a:t>on the level of education needed to “take that next step” after graduation - a career choice.</a:t>
            </a:r>
          </a:p>
          <a:p>
            <a:pPr>
              <a:lnSpc>
                <a:spcPct val="90000"/>
              </a:lnSpc>
            </a:pPr>
            <a:endParaRPr lang="en-US" sz="2800" dirty="0"/>
          </a:p>
        </p:txBody>
      </p:sp>
      <p:sp>
        <p:nvSpPr>
          <p:cNvPr id="9221" name="Line 5"/>
          <p:cNvSpPr>
            <a:spLocks noChangeShapeType="1"/>
          </p:cNvSpPr>
          <p:nvPr/>
        </p:nvSpPr>
        <p:spPr bwMode="auto">
          <a:xfrm>
            <a:off x="762000" y="1676400"/>
            <a:ext cx="7315200" cy="0"/>
          </a:xfrm>
          <a:prstGeom prst="line">
            <a:avLst/>
          </a:prstGeom>
          <a:noFill/>
          <a:ln w="9525">
            <a:solidFill>
              <a:schemeClr val="accent1"/>
            </a:solidFill>
            <a:round/>
            <a:headEnd/>
            <a:tailEnd type="triangle" w="med" len="med"/>
          </a:ln>
          <a:effectLst/>
        </p:spPr>
        <p:txBody>
          <a:bodyPr wrap="none" anchor="ctr">
            <a:prstTxWarp prst="textNoShape">
              <a:avLst/>
            </a:prstTxWarp>
          </a:bodyPr>
          <a:lstStyle/>
          <a:p>
            <a:endParaRPr lang="en-US" dirty="0"/>
          </a:p>
        </p:txBody>
      </p:sp>
      <p:sp>
        <p:nvSpPr>
          <p:cNvPr id="9222" name="WordArt 6"/>
          <p:cNvSpPr>
            <a:spLocks noChangeArrowheads="1" noChangeShapeType="1" noTextEdit="1"/>
          </p:cNvSpPr>
          <p:nvPr/>
        </p:nvSpPr>
        <p:spPr bwMode="auto">
          <a:xfrm>
            <a:off x="1524000" y="5791200"/>
            <a:ext cx="5943600" cy="8382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effectLst>
                  <a:outerShdw blurRad="63500" dist="38099" dir="2700000" algn="ctr" rotWithShape="0">
                    <a:srgbClr val="C0C0C0">
                      <a:alpha val="74998"/>
                    </a:srgbClr>
                  </a:outerShdw>
                </a:effectLst>
                <a:latin typeface="Impact"/>
                <a:ea typeface="Impact"/>
                <a:cs typeface="Impact"/>
              </a:rPr>
              <a:t>Fail to plan, plan to fail.</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r>
              <a:rPr lang="en-US" dirty="0"/>
              <a:t> </a:t>
            </a:r>
          </a:p>
        </p:txBody>
      </p:sp>
      <p:sp>
        <p:nvSpPr>
          <p:cNvPr id="103428" name="Rectangle 4"/>
          <p:cNvSpPr>
            <a:spLocks noGrp="1" noChangeArrowheads="1"/>
          </p:cNvSpPr>
          <p:nvPr>
            <p:ph type="title"/>
          </p:nvPr>
        </p:nvSpPr>
        <p:spPr>
          <a:xfrm>
            <a:off x="457200" y="533400"/>
            <a:ext cx="6324600" cy="1143000"/>
          </a:xfrm>
        </p:spPr>
        <p:txBody>
          <a:bodyPr>
            <a:normAutofit fontScale="90000"/>
          </a:bodyPr>
          <a:lstStyle/>
          <a:p>
            <a:r>
              <a:rPr lang="en-US" sz="4000" dirty="0">
                <a:solidFill>
                  <a:srgbClr val="0000FF"/>
                </a:solidFill>
                <a:latin typeface="Comic Sans MS" pitchFamily="-84" charset="0"/>
              </a:rPr>
              <a:t>What must I do to reach my career goal?  </a:t>
            </a:r>
          </a:p>
        </p:txBody>
      </p:sp>
      <p:sp>
        <p:nvSpPr>
          <p:cNvPr id="103431" name="WordArt 7"/>
          <p:cNvSpPr>
            <a:spLocks noChangeArrowheads="1" noChangeShapeType="1" noTextEdit="1"/>
          </p:cNvSpPr>
          <p:nvPr/>
        </p:nvSpPr>
        <p:spPr bwMode="auto">
          <a:xfrm>
            <a:off x="304800" y="2286000"/>
            <a:ext cx="4191000" cy="3733800"/>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FF0000"/>
                </a:solidFill>
                <a:effectLst>
                  <a:outerShdw blurRad="63500" dist="38099" dir="2700000" algn="ctr" rotWithShape="0">
                    <a:srgbClr val="990000">
                      <a:alpha val="74998"/>
                    </a:srgbClr>
                  </a:outerShdw>
                </a:effectLst>
                <a:latin typeface="Impact"/>
                <a:ea typeface="Impact"/>
                <a:cs typeface="Impact"/>
              </a:rPr>
              <a:t>PLAN</a:t>
            </a:r>
          </a:p>
        </p:txBody>
      </p:sp>
      <p:sp>
        <p:nvSpPr>
          <p:cNvPr id="103432" name="Text Box 8"/>
          <p:cNvSpPr txBox="1">
            <a:spLocks noChangeArrowheads="1"/>
          </p:cNvSpPr>
          <p:nvPr/>
        </p:nvSpPr>
        <p:spPr bwMode="auto">
          <a:xfrm>
            <a:off x="4724400" y="2362200"/>
            <a:ext cx="4114800" cy="3743325"/>
          </a:xfrm>
          <a:prstGeom prst="rect">
            <a:avLst/>
          </a:prstGeom>
          <a:noFill/>
          <a:ln w="9525">
            <a:noFill/>
            <a:miter lim="800000"/>
            <a:headEnd/>
            <a:tailEnd/>
          </a:ln>
          <a:effectLst/>
        </p:spPr>
        <p:txBody>
          <a:bodyPr>
            <a:prstTxWarp prst="textNoShape">
              <a:avLst/>
            </a:prstTxWarp>
            <a:spAutoFit/>
          </a:bodyPr>
          <a:lstStyle/>
          <a:p>
            <a:pPr>
              <a:spcBef>
                <a:spcPct val="50000"/>
              </a:spcBef>
              <a:buFont typeface="Wingdings" pitchFamily="-84" charset="2"/>
              <a:buChar char="ü"/>
            </a:pPr>
            <a:r>
              <a:rPr lang="en-US" dirty="0">
                <a:solidFill>
                  <a:srgbClr val="FF3300"/>
                </a:solidFill>
                <a:latin typeface="Comic Sans MS" pitchFamily="-84" charset="0"/>
              </a:rPr>
              <a:t>The classes a students takes in high school will prepare him/her for the next step after graduation</a:t>
            </a:r>
          </a:p>
          <a:p>
            <a:pPr>
              <a:spcBef>
                <a:spcPct val="50000"/>
              </a:spcBef>
              <a:buFont typeface="Wingdings" pitchFamily="-84" charset="2"/>
              <a:buChar char="ü"/>
            </a:pPr>
            <a:r>
              <a:rPr lang="en-US" dirty="0">
                <a:solidFill>
                  <a:srgbClr val="FF3300"/>
                </a:solidFill>
                <a:latin typeface="Comic Sans MS" pitchFamily="-84" charset="0"/>
              </a:rPr>
              <a:t>The next step depends on the selected career goal</a:t>
            </a:r>
          </a:p>
          <a:p>
            <a:pPr>
              <a:spcBef>
                <a:spcPct val="50000"/>
              </a:spcBef>
              <a:buFont typeface="Wingdings" pitchFamily="-84" charset="2"/>
              <a:buChar char="ü"/>
            </a:pPr>
            <a:r>
              <a:rPr lang="en-US" dirty="0">
                <a:solidFill>
                  <a:srgbClr val="FF3300"/>
                </a:solidFill>
                <a:latin typeface="Comic Sans MS" pitchFamily="-84" charset="0"/>
              </a:rPr>
              <a:t>Gathering information is critical to making informed decisions</a:t>
            </a:r>
          </a:p>
        </p:txBody>
      </p:sp>
      <p:pic>
        <p:nvPicPr>
          <p:cNvPr id="103433" name="Picture 9" descr="zuwdcjyz[1]"/>
          <p:cNvPicPr>
            <a:picLocks noGrp="1" noChangeAspect="1" noChangeArrowheads="1"/>
          </p:cNvPicPr>
          <p:nvPr>
            <p:ph sz="half" idx="2"/>
          </p:nvPr>
        </p:nvPicPr>
        <p:blipFill>
          <a:blip r:embed="rId3"/>
          <a:srcRect/>
          <a:stretch>
            <a:fillRect/>
          </a:stretch>
        </p:blipFill>
        <p:spPr>
          <a:xfrm>
            <a:off x="7010400" y="304800"/>
            <a:ext cx="1816100" cy="1622425"/>
          </a:xfrm>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Date Placeholder 1"/>
          <p:cNvSpPr>
            <a:spLocks noGrp="1"/>
          </p:cNvSpPr>
          <p:nvPr>
            <p:ph type="dt" sz="half" idx="10"/>
          </p:nvPr>
        </p:nvSpPr>
        <p:spPr/>
        <p:txBody>
          <a:bodyPr/>
          <a:lstStyle/>
          <a:p>
            <a:r>
              <a:rPr lang="en-US" dirty="0"/>
              <a:t> </a:t>
            </a:r>
          </a:p>
        </p:txBody>
      </p:sp>
      <p:grpSp>
        <p:nvGrpSpPr>
          <p:cNvPr id="2" name="Group 2"/>
          <p:cNvGrpSpPr>
            <a:grpSpLocks/>
          </p:cNvGrpSpPr>
          <p:nvPr/>
        </p:nvGrpSpPr>
        <p:grpSpPr bwMode="auto">
          <a:xfrm>
            <a:off x="0" y="1828800"/>
            <a:ext cx="3030538" cy="4471988"/>
            <a:chOff x="1966" y="1155"/>
            <a:chExt cx="1909" cy="2817"/>
          </a:xfrm>
        </p:grpSpPr>
        <p:sp>
          <p:nvSpPr>
            <p:cNvPr id="53251" name="Freeform 3"/>
            <p:cNvSpPr>
              <a:spLocks/>
            </p:cNvSpPr>
            <p:nvPr/>
          </p:nvSpPr>
          <p:spPr bwMode="auto">
            <a:xfrm>
              <a:off x="2783" y="1155"/>
              <a:ext cx="281" cy="82"/>
            </a:xfrm>
            <a:custGeom>
              <a:avLst/>
              <a:gdLst/>
              <a:ahLst/>
              <a:cxnLst>
                <a:cxn ang="0">
                  <a:pos x="0" y="79"/>
                </a:cxn>
                <a:cxn ang="0">
                  <a:pos x="82" y="0"/>
                </a:cxn>
                <a:cxn ang="0">
                  <a:pos x="281" y="3"/>
                </a:cxn>
                <a:cxn ang="0">
                  <a:pos x="206" y="82"/>
                </a:cxn>
                <a:cxn ang="0">
                  <a:pos x="0" y="79"/>
                </a:cxn>
              </a:cxnLst>
              <a:rect l="0" t="0" r="r" b="b"/>
              <a:pathLst>
                <a:path w="281" h="82">
                  <a:moveTo>
                    <a:pt x="0" y="79"/>
                  </a:moveTo>
                  <a:lnTo>
                    <a:pt x="82" y="0"/>
                  </a:lnTo>
                  <a:lnTo>
                    <a:pt x="281" y="3"/>
                  </a:lnTo>
                  <a:lnTo>
                    <a:pt x="206" y="82"/>
                  </a:lnTo>
                  <a:lnTo>
                    <a:pt x="0" y="79"/>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53252" name="Freeform 4"/>
            <p:cNvSpPr>
              <a:spLocks/>
            </p:cNvSpPr>
            <p:nvPr/>
          </p:nvSpPr>
          <p:spPr bwMode="auto">
            <a:xfrm>
              <a:off x="2989" y="1155"/>
              <a:ext cx="75" cy="359"/>
            </a:xfrm>
            <a:custGeom>
              <a:avLst/>
              <a:gdLst/>
              <a:ahLst/>
              <a:cxnLst>
                <a:cxn ang="0">
                  <a:pos x="75" y="0"/>
                </a:cxn>
                <a:cxn ang="0">
                  <a:pos x="75" y="359"/>
                </a:cxn>
                <a:cxn ang="0">
                  <a:pos x="0" y="359"/>
                </a:cxn>
                <a:cxn ang="0">
                  <a:pos x="0" y="82"/>
                </a:cxn>
                <a:cxn ang="0">
                  <a:pos x="75" y="0"/>
                </a:cxn>
              </a:cxnLst>
              <a:rect l="0" t="0" r="r" b="b"/>
              <a:pathLst>
                <a:path w="75" h="359">
                  <a:moveTo>
                    <a:pt x="75" y="0"/>
                  </a:moveTo>
                  <a:lnTo>
                    <a:pt x="75" y="359"/>
                  </a:lnTo>
                  <a:lnTo>
                    <a:pt x="0" y="359"/>
                  </a:lnTo>
                  <a:lnTo>
                    <a:pt x="0" y="82"/>
                  </a:lnTo>
                  <a:lnTo>
                    <a:pt x="75" y="0"/>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53253" name="Freeform 5"/>
            <p:cNvSpPr>
              <a:spLocks/>
            </p:cNvSpPr>
            <p:nvPr/>
          </p:nvSpPr>
          <p:spPr bwMode="auto">
            <a:xfrm>
              <a:off x="2783" y="1234"/>
              <a:ext cx="206" cy="280"/>
            </a:xfrm>
            <a:custGeom>
              <a:avLst/>
              <a:gdLst/>
              <a:ahLst/>
              <a:cxnLst>
                <a:cxn ang="0">
                  <a:pos x="0" y="280"/>
                </a:cxn>
                <a:cxn ang="0">
                  <a:pos x="0" y="0"/>
                </a:cxn>
                <a:cxn ang="0">
                  <a:pos x="206" y="3"/>
                </a:cxn>
                <a:cxn ang="0">
                  <a:pos x="206" y="280"/>
                </a:cxn>
                <a:cxn ang="0">
                  <a:pos x="0" y="280"/>
                </a:cxn>
              </a:cxnLst>
              <a:rect l="0" t="0" r="r" b="b"/>
              <a:pathLst>
                <a:path w="206" h="280">
                  <a:moveTo>
                    <a:pt x="0" y="280"/>
                  </a:moveTo>
                  <a:lnTo>
                    <a:pt x="0" y="0"/>
                  </a:lnTo>
                  <a:lnTo>
                    <a:pt x="206" y="3"/>
                  </a:lnTo>
                  <a:lnTo>
                    <a:pt x="206" y="280"/>
                  </a:lnTo>
                  <a:lnTo>
                    <a:pt x="0" y="280"/>
                  </a:lnTo>
                  <a:close/>
                </a:path>
              </a:pathLst>
            </a:custGeom>
            <a:solidFill>
              <a:srgbClr val="FFFFFF"/>
            </a:solidFill>
            <a:ln w="0">
              <a:solidFill>
                <a:srgbClr val="000000"/>
              </a:solidFill>
              <a:prstDash val="solid"/>
              <a:round/>
              <a:headEnd/>
              <a:tailEnd/>
            </a:ln>
          </p:spPr>
          <p:txBody>
            <a:bodyPr>
              <a:prstTxWarp prst="textNoShape">
                <a:avLst/>
              </a:prstTxWarp>
            </a:bodyPr>
            <a:lstStyle/>
            <a:p>
              <a:endParaRPr lang="en-US" dirty="0"/>
            </a:p>
          </p:txBody>
        </p:sp>
        <p:sp>
          <p:nvSpPr>
            <p:cNvPr id="53254" name="Freeform 6"/>
            <p:cNvSpPr>
              <a:spLocks/>
            </p:cNvSpPr>
            <p:nvPr/>
          </p:nvSpPr>
          <p:spPr bwMode="auto">
            <a:xfrm>
              <a:off x="2071" y="1514"/>
              <a:ext cx="1605" cy="30"/>
            </a:xfrm>
            <a:custGeom>
              <a:avLst/>
              <a:gdLst/>
              <a:ahLst/>
              <a:cxnLst>
                <a:cxn ang="0">
                  <a:pos x="111" y="0"/>
                </a:cxn>
                <a:cxn ang="0">
                  <a:pos x="1605" y="0"/>
                </a:cxn>
                <a:cxn ang="0">
                  <a:pos x="1572" y="30"/>
                </a:cxn>
                <a:cxn ang="0">
                  <a:pos x="0" y="30"/>
                </a:cxn>
                <a:cxn ang="0">
                  <a:pos x="111" y="0"/>
                </a:cxn>
              </a:cxnLst>
              <a:rect l="0" t="0" r="r" b="b"/>
              <a:pathLst>
                <a:path w="1605" h="30">
                  <a:moveTo>
                    <a:pt x="111" y="0"/>
                  </a:moveTo>
                  <a:lnTo>
                    <a:pt x="1605" y="0"/>
                  </a:lnTo>
                  <a:lnTo>
                    <a:pt x="1572" y="30"/>
                  </a:lnTo>
                  <a:lnTo>
                    <a:pt x="0" y="30"/>
                  </a:lnTo>
                  <a:lnTo>
                    <a:pt x="111" y="0"/>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53255" name="Freeform 7"/>
            <p:cNvSpPr>
              <a:spLocks/>
            </p:cNvSpPr>
            <p:nvPr/>
          </p:nvSpPr>
          <p:spPr bwMode="auto">
            <a:xfrm>
              <a:off x="3643" y="1514"/>
              <a:ext cx="232" cy="210"/>
            </a:xfrm>
            <a:custGeom>
              <a:avLst/>
              <a:gdLst/>
              <a:ahLst/>
              <a:cxnLst>
                <a:cxn ang="0">
                  <a:pos x="33" y="0"/>
                </a:cxn>
                <a:cxn ang="0">
                  <a:pos x="232" y="182"/>
                </a:cxn>
                <a:cxn ang="0">
                  <a:pos x="193" y="210"/>
                </a:cxn>
                <a:cxn ang="0">
                  <a:pos x="0" y="30"/>
                </a:cxn>
                <a:cxn ang="0">
                  <a:pos x="33" y="0"/>
                </a:cxn>
              </a:cxnLst>
              <a:rect l="0" t="0" r="r" b="b"/>
              <a:pathLst>
                <a:path w="232" h="210">
                  <a:moveTo>
                    <a:pt x="33" y="0"/>
                  </a:moveTo>
                  <a:lnTo>
                    <a:pt x="232" y="182"/>
                  </a:lnTo>
                  <a:lnTo>
                    <a:pt x="193" y="210"/>
                  </a:lnTo>
                  <a:lnTo>
                    <a:pt x="0" y="30"/>
                  </a:lnTo>
                  <a:lnTo>
                    <a:pt x="33" y="0"/>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53256" name="Freeform 8"/>
            <p:cNvSpPr>
              <a:spLocks/>
            </p:cNvSpPr>
            <p:nvPr/>
          </p:nvSpPr>
          <p:spPr bwMode="auto">
            <a:xfrm>
              <a:off x="2071" y="1544"/>
              <a:ext cx="1765" cy="356"/>
            </a:xfrm>
            <a:custGeom>
              <a:avLst/>
              <a:gdLst/>
              <a:ahLst/>
              <a:cxnLst>
                <a:cxn ang="0">
                  <a:pos x="1572" y="0"/>
                </a:cxn>
                <a:cxn ang="0">
                  <a:pos x="1765" y="180"/>
                </a:cxn>
                <a:cxn ang="0">
                  <a:pos x="1556" y="356"/>
                </a:cxn>
                <a:cxn ang="0">
                  <a:pos x="16" y="356"/>
                </a:cxn>
                <a:cxn ang="0">
                  <a:pos x="238" y="174"/>
                </a:cxn>
                <a:cxn ang="0">
                  <a:pos x="0" y="0"/>
                </a:cxn>
                <a:cxn ang="0">
                  <a:pos x="1572" y="0"/>
                </a:cxn>
              </a:cxnLst>
              <a:rect l="0" t="0" r="r" b="b"/>
              <a:pathLst>
                <a:path w="1765" h="356">
                  <a:moveTo>
                    <a:pt x="1572" y="0"/>
                  </a:moveTo>
                  <a:lnTo>
                    <a:pt x="1765" y="180"/>
                  </a:lnTo>
                  <a:lnTo>
                    <a:pt x="1556" y="356"/>
                  </a:lnTo>
                  <a:lnTo>
                    <a:pt x="16" y="356"/>
                  </a:lnTo>
                  <a:lnTo>
                    <a:pt x="238" y="174"/>
                  </a:lnTo>
                  <a:lnTo>
                    <a:pt x="0" y="0"/>
                  </a:lnTo>
                  <a:lnTo>
                    <a:pt x="1572" y="0"/>
                  </a:lnTo>
                  <a:close/>
                </a:path>
              </a:pathLst>
            </a:custGeom>
            <a:solidFill>
              <a:srgbClr val="FFFFFF"/>
            </a:solidFill>
            <a:ln w="0">
              <a:solidFill>
                <a:srgbClr val="000000"/>
              </a:solidFill>
              <a:prstDash val="solid"/>
              <a:round/>
              <a:headEnd/>
              <a:tailEnd/>
            </a:ln>
          </p:spPr>
          <p:txBody>
            <a:bodyPr>
              <a:prstTxWarp prst="textNoShape">
                <a:avLst/>
              </a:prstTxWarp>
            </a:bodyPr>
            <a:lstStyle/>
            <a:p>
              <a:endParaRPr lang="en-US" dirty="0"/>
            </a:p>
          </p:txBody>
        </p:sp>
        <p:sp>
          <p:nvSpPr>
            <p:cNvPr id="53257" name="Freeform 9"/>
            <p:cNvSpPr>
              <a:spLocks/>
            </p:cNvSpPr>
            <p:nvPr/>
          </p:nvSpPr>
          <p:spPr bwMode="auto">
            <a:xfrm>
              <a:off x="2783" y="1900"/>
              <a:ext cx="164" cy="43"/>
            </a:xfrm>
            <a:custGeom>
              <a:avLst/>
              <a:gdLst/>
              <a:ahLst/>
              <a:cxnLst>
                <a:cxn ang="0">
                  <a:pos x="0" y="0"/>
                </a:cxn>
                <a:cxn ang="0">
                  <a:pos x="164" y="0"/>
                </a:cxn>
                <a:cxn ang="0">
                  <a:pos x="0" y="43"/>
                </a:cxn>
                <a:cxn ang="0">
                  <a:pos x="0" y="0"/>
                </a:cxn>
              </a:cxnLst>
              <a:rect l="0" t="0" r="r" b="b"/>
              <a:pathLst>
                <a:path w="164" h="43">
                  <a:moveTo>
                    <a:pt x="0" y="0"/>
                  </a:moveTo>
                  <a:lnTo>
                    <a:pt x="164" y="0"/>
                  </a:lnTo>
                  <a:lnTo>
                    <a:pt x="0" y="43"/>
                  </a:lnTo>
                  <a:lnTo>
                    <a:pt x="0" y="0"/>
                  </a:lnTo>
                  <a:close/>
                </a:path>
              </a:pathLst>
            </a:custGeom>
            <a:solidFill>
              <a:srgbClr val="FFFFFF"/>
            </a:solidFill>
            <a:ln w="0">
              <a:solidFill>
                <a:srgbClr val="000000"/>
              </a:solidFill>
              <a:prstDash val="solid"/>
              <a:round/>
              <a:headEnd/>
              <a:tailEnd/>
            </a:ln>
          </p:spPr>
          <p:txBody>
            <a:bodyPr>
              <a:prstTxWarp prst="textNoShape">
                <a:avLst/>
              </a:prstTxWarp>
            </a:bodyPr>
            <a:lstStyle/>
            <a:p>
              <a:endParaRPr lang="en-US" dirty="0"/>
            </a:p>
          </p:txBody>
        </p:sp>
        <p:sp>
          <p:nvSpPr>
            <p:cNvPr id="53258" name="Freeform 10"/>
            <p:cNvSpPr>
              <a:spLocks/>
            </p:cNvSpPr>
            <p:nvPr/>
          </p:nvSpPr>
          <p:spPr bwMode="auto">
            <a:xfrm>
              <a:off x="2391" y="1900"/>
              <a:ext cx="644" cy="530"/>
            </a:xfrm>
            <a:custGeom>
              <a:avLst/>
              <a:gdLst/>
              <a:ahLst/>
              <a:cxnLst>
                <a:cxn ang="0">
                  <a:pos x="644" y="0"/>
                </a:cxn>
                <a:cxn ang="0">
                  <a:pos x="66" y="158"/>
                </a:cxn>
                <a:cxn ang="0">
                  <a:pos x="141" y="286"/>
                </a:cxn>
                <a:cxn ang="0">
                  <a:pos x="56" y="530"/>
                </a:cxn>
                <a:cxn ang="0">
                  <a:pos x="7" y="514"/>
                </a:cxn>
                <a:cxn ang="0">
                  <a:pos x="95" y="292"/>
                </a:cxn>
                <a:cxn ang="0">
                  <a:pos x="0" y="143"/>
                </a:cxn>
                <a:cxn ang="0">
                  <a:pos x="556" y="0"/>
                </a:cxn>
                <a:cxn ang="0">
                  <a:pos x="644" y="0"/>
                </a:cxn>
              </a:cxnLst>
              <a:rect l="0" t="0" r="r" b="b"/>
              <a:pathLst>
                <a:path w="644" h="530">
                  <a:moveTo>
                    <a:pt x="644" y="0"/>
                  </a:moveTo>
                  <a:lnTo>
                    <a:pt x="66" y="158"/>
                  </a:lnTo>
                  <a:lnTo>
                    <a:pt x="141" y="286"/>
                  </a:lnTo>
                  <a:lnTo>
                    <a:pt x="56" y="530"/>
                  </a:lnTo>
                  <a:lnTo>
                    <a:pt x="7" y="514"/>
                  </a:lnTo>
                  <a:lnTo>
                    <a:pt x="95" y="292"/>
                  </a:lnTo>
                  <a:lnTo>
                    <a:pt x="0" y="143"/>
                  </a:lnTo>
                  <a:lnTo>
                    <a:pt x="556" y="0"/>
                  </a:lnTo>
                  <a:lnTo>
                    <a:pt x="644" y="0"/>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53259" name="Freeform 11"/>
            <p:cNvSpPr>
              <a:spLocks/>
            </p:cNvSpPr>
            <p:nvPr/>
          </p:nvSpPr>
          <p:spPr bwMode="auto">
            <a:xfrm>
              <a:off x="2447" y="1900"/>
              <a:ext cx="1019" cy="530"/>
            </a:xfrm>
            <a:custGeom>
              <a:avLst/>
              <a:gdLst/>
              <a:ahLst/>
              <a:cxnLst>
                <a:cxn ang="0">
                  <a:pos x="10" y="158"/>
                </a:cxn>
                <a:cxn ang="0">
                  <a:pos x="591" y="0"/>
                </a:cxn>
                <a:cxn ang="0">
                  <a:pos x="941" y="0"/>
                </a:cxn>
                <a:cxn ang="0">
                  <a:pos x="1019" y="70"/>
                </a:cxn>
                <a:cxn ang="0">
                  <a:pos x="908" y="253"/>
                </a:cxn>
                <a:cxn ang="0">
                  <a:pos x="0" y="530"/>
                </a:cxn>
                <a:cxn ang="0">
                  <a:pos x="85" y="286"/>
                </a:cxn>
                <a:cxn ang="0">
                  <a:pos x="10" y="158"/>
                </a:cxn>
              </a:cxnLst>
              <a:rect l="0" t="0" r="r" b="b"/>
              <a:pathLst>
                <a:path w="1019" h="530">
                  <a:moveTo>
                    <a:pt x="10" y="158"/>
                  </a:moveTo>
                  <a:lnTo>
                    <a:pt x="591" y="0"/>
                  </a:lnTo>
                  <a:lnTo>
                    <a:pt x="941" y="0"/>
                  </a:lnTo>
                  <a:lnTo>
                    <a:pt x="1019" y="70"/>
                  </a:lnTo>
                  <a:lnTo>
                    <a:pt x="908" y="253"/>
                  </a:lnTo>
                  <a:lnTo>
                    <a:pt x="0" y="530"/>
                  </a:lnTo>
                  <a:lnTo>
                    <a:pt x="85" y="286"/>
                  </a:lnTo>
                  <a:lnTo>
                    <a:pt x="10" y="158"/>
                  </a:lnTo>
                  <a:close/>
                </a:path>
              </a:pathLst>
            </a:custGeom>
            <a:solidFill>
              <a:srgbClr val="FFFFFF"/>
            </a:solidFill>
            <a:ln w="0">
              <a:solidFill>
                <a:srgbClr val="000000"/>
              </a:solidFill>
              <a:prstDash val="solid"/>
              <a:round/>
              <a:headEnd/>
              <a:tailEnd/>
            </a:ln>
          </p:spPr>
          <p:txBody>
            <a:bodyPr>
              <a:prstTxWarp prst="textNoShape">
                <a:avLst/>
              </a:prstTxWarp>
            </a:bodyPr>
            <a:lstStyle/>
            <a:p>
              <a:endParaRPr lang="en-US" dirty="0"/>
            </a:p>
          </p:txBody>
        </p:sp>
        <p:sp>
          <p:nvSpPr>
            <p:cNvPr id="53260" name="Freeform 12"/>
            <p:cNvSpPr>
              <a:spLocks/>
            </p:cNvSpPr>
            <p:nvPr/>
          </p:nvSpPr>
          <p:spPr bwMode="auto">
            <a:xfrm>
              <a:off x="2881" y="2262"/>
              <a:ext cx="902" cy="34"/>
            </a:xfrm>
            <a:custGeom>
              <a:avLst/>
              <a:gdLst/>
              <a:ahLst/>
              <a:cxnLst>
                <a:cxn ang="0">
                  <a:pos x="105" y="0"/>
                </a:cxn>
                <a:cxn ang="0">
                  <a:pos x="902" y="0"/>
                </a:cxn>
                <a:cxn ang="0">
                  <a:pos x="883" y="34"/>
                </a:cxn>
                <a:cxn ang="0">
                  <a:pos x="0" y="34"/>
                </a:cxn>
                <a:cxn ang="0">
                  <a:pos x="105" y="0"/>
                </a:cxn>
              </a:cxnLst>
              <a:rect l="0" t="0" r="r" b="b"/>
              <a:pathLst>
                <a:path w="902" h="34">
                  <a:moveTo>
                    <a:pt x="105" y="0"/>
                  </a:moveTo>
                  <a:lnTo>
                    <a:pt x="902" y="0"/>
                  </a:lnTo>
                  <a:lnTo>
                    <a:pt x="883" y="34"/>
                  </a:lnTo>
                  <a:lnTo>
                    <a:pt x="0" y="34"/>
                  </a:lnTo>
                  <a:lnTo>
                    <a:pt x="105" y="0"/>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53261" name="Freeform 13"/>
            <p:cNvSpPr>
              <a:spLocks/>
            </p:cNvSpPr>
            <p:nvPr/>
          </p:nvSpPr>
          <p:spPr bwMode="auto">
            <a:xfrm>
              <a:off x="2084" y="2296"/>
              <a:ext cx="1686" cy="362"/>
            </a:xfrm>
            <a:custGeom>
              <a:avLst/>
              <a:gdLst/>
              <a:ahLst/>
              <a:cxnLst>
                <a:cxn ang="0">
                  <a:pos x="801" y="0"/>
                </a:cxn>
                <a:cxn ang="0">
                  <a:pos x="1680" y="0"/>
                </a:cxn>
                <a:cxn ang="0">
                  <a:pos x="1520" y="173"/>
                </a:cxn>
                <a:cxn ang="0">
                  <a:pos x="1686" y="362"/>
                </a:cxn>
                <a:cxn ang="0">
                  <a:pos x="222" y="362"/>
                </a:cxn>
                <a:cxn ang="0">
                  <a:pos x="0" y="179"/>
                </a:cxn>
                <a:cxn ang="0">
                  <a:pos x="212" y="6"/>
                </a:cxn>
                <a:cxn ang="0">
                  <a:pos x="356" y="6"/>
                </a:cxn>
                <a:cxn ang="0">
                  <a:pos x="314" y="118"/>
                </a:cxn>
                <a:cxn ang="0">
                  <a:pos x="363" y="134"/>
                </a:cxn>
                <a:cxn ang="0">
                  <a:pos x="801" y="0"/>
                </a:cxn>
              </a:cxnLst>
              <a:rect l="0" t="0" r="r" b="b"/>
              <a:pathLst>
                <a:path w="1686" h="362">
                  <a:moveTo>
                    <a:pt x="801" y="0"/>
                  </a:moveTo>
                  <a:lnTo>
                    <a:pt x="1680" y="0"/>
                  </a:lnTo>
                  <a:lnTo>
                    <a:pt x="1520" y="173"/>
                  </a:lnTo>
                  <a:lnTo>
                    <a:pt x="1686" y="362"/>
                  </a:lnTo>
                  <a:lnTo>
                    <a:pt x="222" y="362"/>
                  </a:lnTo>
                  <a:lnTo>
                    <a:pt x="0" y="179"/>
                  </a:lnTo>
                  <a:lnTo>
                    <a:pt x="212" y="6"/>
                  </a:lnTo>
                  <a:lnTo>
                    <a:pt x="356" y="6"/>
                  </a:lnTo>
                  <a:lnTo>
                    <a:pt x="314" y="118"/>
                  </a:lnTo>
                  <a:lnTo>
                    <a:pt x="363" y="134"/>
                  </a:lnTo>
                  <a:lnTo>
                    <a:pt x="801" y="0"/>
                  </a:lnTo>
                  <a:close/>
                </a:path>
              </a:pathLst>
            </a:custGeom>
            <a:solidFill>
              <a:srgbClr val="FFFFFF"/>
            </a:solidFill>
            <a:ln w="0">
              <a:solidFill>
                <a:srgbClr val="000000"/>
              </a:solidFill>
              <a:prstDash val="solid"/>
              <a:round/>
              <a:headEnd/>
              <a:tailEnd/>
            </a:ln>
          </p:spPr>
          <p:txBody>
            <a:bodyPr>
              <a:prstTxWarp prst="textNoShape">
                <a:avLst/>
              </a:prstTxWarp>
            </a:bodyPr>
            <a:lstStyle/>
            <a:p>
              <a:endParaRPr lang="en-US" dirty="0"/>
            </a:p>
          </p:txBody>
        </p:sp>
        <p:sp>
          <p:nvSpPr>
            <p:cNvPr id="53262" name="Freeform 14"/>
            <p:cNvSpPr>
              <a:spLocks/>
            </p:cNvSpPr>
            <p:nvPr/>
          </p:nvSpPr>
          <p:spPr bwMode="auto">
            <a:xfrm>
              <a:off x="2296" y="2268"/>
              <a:ext cx="161" cy="34"/>
            </a:xfrm>
            <a:custGeom>
              <a:avLst/>
              <a:gdLst/>
              <a:ahLst/>
              <a:cxnLst>
                <a:cxn ang="0">
                  <a:pos x="144" y="34"/>
                </a:cxn>
                <a:cxn ang="0">
                  <a:pos x="0" y="34"/>
                </a:cxn>
                <a:cxn ang="0">
                  <a:pos x="46" y="0"/>
                </a:cxn>
                <a:cxn ang="0">
                  <a:pos x="161" y="0"/>
                </a:cxn>
                <a:cxn ang="0">
                  <a:pos x="144" y="34"/>
                </a:cxn>
              </a:cxnLst>
              <a:rect l="0" t="0" r="r" b="b"/>
              <a:pathLst>
                <a:path w="161" h="34">
                  <a:moveTo>
                    <a:pt x="144" y="34"/>
                  </a:moveTo>
                  <a:lnTo>
                    <a:pt x="0" y="34"/>
                  </a:lnTo>
                  <a:lnTo>
                    <a:pt x="46" y="0"/>
                  </a:lnTo>
                  <a:lnTo>
                    <a:pt x="161" y="0"/>
                  </a:lnTo>
                  <a:lnTo>
                    <a:pt x="144" y="34"/>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53263" name="Freeform 15"/>
            <p:cNvSpPr>
              <a:spLocks/>
            </p:cNvSpPr>
            <p:nvPr/>
          </p:nvSpPr>
          <p:spPr bwMode="auto">
            <a:xfrm>
              <a:off x="2783" y="2658"/>
              <a:ext cx="206" cy="420"/>
            </a:xfrm>
            <a:custGeom>
              <a:avLst/>
              <a:gdLst/>
              <a:ahLst/>
              <a:cxnLst>
                <a:cxn ang="0">
                  <a:pos x="0" y="0"/>
                </a:cxn>
                <a:cxn ang="0">
                  <a:pos x="0" y="420"/>
                </a:cxn>
                <a:cxn ang="0">
                  <a:pos x="206" y="365"/>
                </a:cxn>
                <a:cxn ang="0">
                  <a:pos x="206" y="0"/>
                </a:cxn>
                <a:cxn ang="0">
                  <a:pos x="0" y="0"/>
                </a:cxn>
              </a:cxnLst>
              <a:rect l="0" t="0" r="r" b="b"/>
              <a:pathLst>
                <a:path w="206" h="420">
                  <a:moveTo>
                    <a:pt x="0" y="0"/>
                  </a:moveTo>
                  <a:lnTo>
                    <a:pt x="0" y="420"/>
                  </a:lnTo>
                  <a:lnTo>
                    <a:pt x="206" y="365"/>
                  </a:lnTo>
                  <a:lnTo>
                    <a:pt x="206" y="0"/>
                  </a:lnTo>
                  <a:lnTo>
                    <a:pt x="0" y="0"/>
                  </a:lnTo>
                  <a:close/>
                </a:path>
              </a:pathLst>
            </a:custGeom>
            <a:solidFill>
              <a:srgbClr val="FFFFFF"/>
            </a:solidFill>
            <a:ln w="0">
              <a:solidFill>
                <a:srgbClr val="000000"/>
              </a:solidFill>
              <a:prstDash val="solid"/>
              <a:round/>
              <a:headEnd/>
              <a:tailEnd/>
            </a:ln>
          </p:spPr>
          <p:txBody>
            <a:bodyPr>
              <a:prstTxWarp prst="textNoShape">
                <a:avLst/>
              </a:prstTxWarp>
            </a:bodyPr>
            <a:lstStyle/>
            <a:p>
              <a:endParaRPr lang="en-US" dirty="0"/>
            </a:p>
          </p:txBody>
        </p:sp>
        <p:sp>
          <p:nvSpPr>
            <p:cNvPr id="53264" name="Freeform 16"/>
            <p:cNvSpPr>
              <a:spLocks/>
            </p:cNvSpPr>
            <p:nvPr/>
          </p:nvSpPr>
          <p:spPr bwMode="auto">
            <a:xfrm>
              <a:off x="2989" y="2658"/>
              <a:ext cx="75" cy="365"/>
            </a:xfrm>
            <a:custGeom>
              <a:avLst/>
              <a:gdLst/>
              <a:ahLst/>
              <a:cxnLst>
                <a:cxn ang="0">
                  <a:pos x="0" y="0"/>
                </a:cxn>
                <a:cxn ang="0">
                  <a:pos x="75" y="0"/>
                </a:cxn>
                <a:cxn ang="0">
                  <a:pos x="75" y="343"/>
                </a:cxn>
                <a:cxn ang="0">
                  <a:pos x="0" y="365"/>
                </a:cxn>
                <a:cxn ang="0">
                  <a:pos x="0" y="0"/>
                </a:cxn>
              </a:cxnLst>
              <a:rect l="0" t="0" r="r" b="b"/>
              <a:pathLst>
                <a:path w="75" h="365">
                  <a:moveTo>
                    <a:pt x="0" y="0"/>
                  </a:moveTo>
                  <a:lnTo>
                    <a:pt x="75" y="0"/>
                  </a:lnTo>
                  <a:lnTo>
                    <a:pt x="75" y="343"/>
                  </a:lnTo>
                  <a:lnTo>
                    <a:pt x="0" y="365"/>
                  </a:lnTo>
                  <a:lnTo>
                    <a:pt x="0" y="0"/>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53265" name="Freeform 17"/>
            <p:cNvSpPr>
              <a:spLocks/>
            </p:cNvSpPr>
            <p:nvPr/>
          </p:nvSpPr>
          <p:spPr bwMode="auto">
            <a:xfrm>
              <a:off x="2538" y="2658"/>
              <a:ext cx="245" cy="197"/>
            </a:xfrm>
            <a:custGeom>
              <a:avLst/>
              <a:gdLst/>
              <a:ahLst/>
              <a:cxnLst>
                <a:cxn ang="0">
                  <a:pos x="245" y="0"/>
                </a:cxn>
                <a:cxn ang="0">
                  <a:pos x="196" y="0"/>
                </a:cxn>
                <a:cxn ang="0">
                  <a:pos x="0" y="197"/>
                </a:cxn>
                <a:cxn ang="0">
                  <a:pos x="49" y="197"/>
                </a:cxn>
                <a:cxn ang="0">
                  <a:pos x="245" y="0"/>
                </a:cxn>
              </a:cxnLst>
              <a:rect l="0" t="0" r="r" b="b"/>
              <a:pathLst>
                <a:path w="245" h="197">
                  <a:moveTo>
                    <a:pt x="245" y="0"/>
                  </a:moveTo>
                  <a:lnTo>
                    <a:pt x="196" y="0"/>
                  </a:lnTo>
                  <a:lnTo>
                    <a:pt x="0" y="197"/>
                  </a:lnTo>
                  <a:lnTo>
                    <a:pt x="49" y="197"/>
                  </a:lnTo>
                  <a:lnTo>
                    <a:pt x="245" y="0"/>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53266" name="Freeform 18"/>
            <p:cNvSpPr>
              <a:spLocks/>
            </p:cNvSpPr>
            <p:nvPr/>
          </p:nvSpPr>
          <p:spPr bwMode="auto">
            <a:xfrm>
              <a:off x="2470" y="2855"/>
              <a:ext cx="121" cy="223"/>
            </a:xfrm>
            <a:custGeom>
              <a:avLst/>
              <a:gdLst/>
              <a:ahLst/>
              <a:cxnLst>
                <a:cxn ang="0">
                  <a:pos x="68" y="0"/>
                </a:cxn>
                <a:cxn ang="0">
                  <a:pos x="121" y="0"/>
                </a:cxn>
                <a:cxn ang="0">
                  <a:pos x="49" y="223"/>
                </a:cxn>
                <a:cxn ang="0">
                  <a:pos x="0" y="223"/>
                </a:cxn>
                <a:cxn ang="0">
                  <a:pos x="68" y="0"/>
                </a:cxn>
              </a:cxnLst>
              <a:rect l="0" t="0" r="r" b="b"/>
              <a:pathLst>
                <a:path w="121" h="223">
                  <a:moveTo>
                    <a:pt x="68" y="0"/>
                  </a:moveTo>
                  <a:lnTo>
                    <a:pt x="121" y="0"/>
                  </a:lnTo>
                  <a:lnTo>
                    <a:pt x="49" y="223"/>
                  </a:lnTo>
                  <a:lnTo>
                    <a:pt x="0" y="223"/>
                  </a:lnTo>
                  <a:lnTo>
                    <a:pt x="68" y="0"/>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53267" name="Freeform 19"/>
            <p:cNvSpPr>
              <a:spLocks/>
            </p:cNvSpPr>
            <p:nvPr/>
          </p:nvSpPr>
          <p:spPr bwMode="auto">
            <a:xfrm>
              <a:off x="2470" y="3078"/>
              <a:ext cx="166" cy="161"/>
            </a:xfrm>
            <a:custGeom>
              <a:avLst/>
              <a:gdLst/>
              <a:ahLst/>
              <a:cxnLst>
                <a:cxn ang="0">
                  <a:pos x="49" y="0"/>
                </a:cxn>
                <a:cxn ang="0">
                  <a:pos x="166" y="161"/>
                </a:cxn>
                <a:cxn ang="0">
                  <a:pos x="111" y="161"/>
                </a:cxn>
                <a:cxn ang="0">
                  <a:pos x="0" y="0"/>
                </a:cxn>
                <a:cxn ang="0">
                  <a:pos x="49" y="0"/>
                </a:cxn>
              </a:cxnLst>
              <a:rect l="0" t="0" r="r" b="b"/>
              <a:pathLst>
                <a:path w="166" h="161">
                  <a:moveTo>
                    <a:pt x="49" y="0"/>
                  </a:moveTo>
                  <a:lnTo>
                    <a:pt x="166" y="161"/>
                  </a:lnTo>
                  <a:lnTo>
                    <a:pt x="111" y="161"/>
                  </a:lnTo>
                  <a:lnTo>
                    <a:pt x="0" y="0"/>
                  </a:lnTo>
                  <a:lnTo>
                    <a:pt x="49" y="0"/>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53268" name="Freeform 20"/>
            <p:cNvSpPr>
              <a:spLocks/>
            </p:cNvSpPr>
            <p:nvPr/>
          </p:nvSpPr>
          <p:spPr bwMode="auto">
            <a:xfrm>
              <a:off x="2519" y="2658"/>
              <a:ext cx="264" cy="581"/>
            </a:xfrm>
            <a:custGeom>
              <a:avLst/>
              <a:gdLst/>
              <a:ahLst/>
              <a:cxnLst>
                <a:cxn ang="0">
                  <a:pos x="264" y="0"/>
                </a:cxn>
                <a:cxn ang="0">
                  <a:pos x="264" y="420"/>
                </a:cxn>
                <a:cxn ang="0">
                  <a:pos x="117" y="581"/>
                </a:cxn>
                <a:cxn ang="0">
                  <a:pos x="0" y="420"/>
                </a:cxn>
                <a:cxn ang="0">
                  <a:pos x="72" y="197"/>
                </a:cxn>
                <a:cxn ang="0">
                  <a:pos x="264" y="0"/>
                </a:cxn>
              </a:cxnLst>
              <a:rect l="0" t="0" r="r" b="b"/>
              <a:pathLst>
                <a:path w="264" h="581">
                  <a:moveTo>
                    <a:pt x="264" y="0"/>
                  </a:moveTo>
                  <a:lnTo>
                    <a:pt x="264" y="420"/>
                  </a:lnTo>
                  <a:lnTo>
                    <a:pt x="117" y="581"/>
                  </a:lnTo>
                  <a:lnTo>
                    <a:pt x="0" y="420"/>
                  </a:lnTo>
                  <a:lnTo>
                    <a:pt x="72" y="197"/>
                  </a:lnTo>
                  <a:lnTo>
                    <a:pt x="264" y="0"/>
                  </a:lnTo>
                  <a:close/>
                </a:path>
              </a:pathLst>
            </a:custGeom>
            <a:solidFill>
              <a:srgbClr val="FFFFFF"/>
            </a:solidFill>
            <a:ln w="0">
              <a:solidFill>
                <a:srgbClr val="000000"/>
              </a:solidFill>
              <a:prstDash val="solid"/>
              <a:round/>
              <a:headEnd/>
              <a:tailEnd/>
            </a:ln>
          </p:spPr>
          <p:txBody>
            <a:bodyPr>
              <a:prstTxWarp prst="textNoShape">
                <a:avLst/>
              </a:prstTxWarp>
            </a:bodyPr>
            <a:lstStyle/>
            <a:p>
              <a:endParaRPr lang="en-US" dirty="0"/>
            </a:p>
          </p:txBody>
        </p:sp>
        <p:sp>
          <p:nvSpPr>
            <p:cNvPr id="53269" name="Freeform 21"/>
            <p:cNvSpPr>
              <a:spLocks/>
            </p:cNvSpPr>
            <p:nvPr/>
          </p:nvSpPr>
          <p:spPr bwMode="auto">
            <a:xfrm>
              <a:off x="3064" y="2658"/>
              <a:ext cx="121" cy="170"/>
            </a:xfrm>
            <a:custGeom>
              <a:avLst/>
              <a:gdLst/>
              <a:ahLst/>
              <a:cxnLst>
                <a:cxn ang="0">
                  <a:pos x="0" y="0"/>
                </a:cxn>
                <a:cxn ang="0">
                  <a:pos x="121" y="0"/>
                </a:cxn>
                <a:cxn ang="0">
                  <a:pos x="0" y="170"/>
                </a:cxn>
                <a:cxn ang="0">
                  <a:pos x="0" y="0"/>
                </a:cxn>
              </a:cxnLst>
              <a:rect l="0" t="0" r="r" b="b"/>
              <a:pathLst>
                <a:path w="121" h="170">
                  <a:moveTo>
                    <a:pt x="0" y="0"/>
                  </a:moveTo>
                  <a:lnTo>
                    <a:pt x="121" y="0"/>
                  </a:lnTo>
                  <a:lnTo>
                    <a:pt x="0" y="170"/>
                  </a:lnTo>
                  <a:lnTo>
                    <a:pt x="0" y="0"/>
                  </a:lnTo>
                  <a:close/>
                </a:path>
              </a:pathLst>
            </a:custGeom>
            <a:solidFill>
              <a:srgbClr val="FFFFFF"/>
            </a:solidFill>
            <a:ln w="0">
              <a:solidFill>
                <a:srgbClr val="000000"/>
              </a:solidFill>
              <a:prstDash val="solid"/>
              <a:round/>
              <a:headEnd/>
              <a:tailEnd/>
            </a:ln>
          </p:spPr>
          <p:txBody>
            <a:bodyPr>
              <a:prstTxWarp prst="textNoShape">
                <a:avLst/>
              </a:prstTxWarp>
            </a:bodyPr>
            <a:lstStyle/>
            <a:p>
              <a:endParaRPr lang="en-US" dirty="0"/>
            </a:p>
          </p:txBody>
        </p:sp>
        <p:sp>
          <p:nvSpPr>
            <p:cNvPr id="53270" name="Freeform 22"/>
            <p:cNvSpPr>
              <a:spLocks/>
            </p:cNvSpPr>
            <p:nvPr/>
          </p:nvSpPr>
          <p:spPr bwMode="auto">
            <a:xfrm>
              <a:off x="2336" y="2877"/>
              <a:ext cx="186" cy="64"/>
            </a:xfrm>
            <a:custGeom>
              <a:avLst/>
              <a:gdLst/>
              <a:ahLst/>
              <a:cxnLst>
                <a:cxn ang="0">
                  <a:pos x="186" y="33"/>
                </a:cxn>
                <a:cxn ang="0">
                  <a:pos x="45" y="0"/>
                </a:cxn>
                <a:cxn ang="0">
                  <a:pos x="0" y="15"/>
                </a:cxn>
                <a:cxn ang="0">
                  <a:pos x="179" y="64"/>
                </a:cxn>
                <a:cxn ang="0">
                  <a:pos x="186" y="33"/>
                </a:cxn>
              </a:cxnLst>
              <a:rect l="0" t="0" r="r" b="b"/>
              <a:pathLst>
                <a:path w="186" h="64">
                  <a:moveTo>
                    <a:pt x="186" y="33"/>
                  </a:moveTo>
                  <a:lnTo>
                    <a:pt x="45" y="0"/>
                  </a:lnTo>
                  <a:lnTo>
                    <a:pt x="0" y="15"/>
                  </a:lnTo>
                  <a:lnTo>
                    <a:pt x="179" y="64"/>
                  </a:lnTo>
                  <a:lnTo>
                    <a:pt x="186" y="33"/>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53271" name="Freeform 23"/>
            <p:cNvSpPr>
              <a:spLocks/>
            </p:cNvSpPr>
            <p:nvPr/>
          </p:nvSpPr>
          <p:spPr bwMode="auto">
            <a:xfrm>
              <a:off x="2071" y="2895"/>
              <a:ext cx="448" cy="347"/>
            </a:xfrm>
            <a:custGeom>
              <a:avLst/>
              <a:gdLst/>
              <a:ahLst/>
              <a:cxnLst>
                <a:cxn ang="0">
                  <a:pos x="444" y="46"/>
                </a:cxn>
                <a:cxn ang="0">
                  <a:pos x="265" y="0"/>
                </a:cxn>
                <a:cxn ang="0">
                  <a:pos x="0" y="106"/>
                </a:cxn>
                <a:cxn ang="0">
                  <a:pos x="121" y="347"/>
                </a:cxn>
                <a:cxn ang="0">
                  <a:pos x="448" y="256"/>
                </a:cxn>
                <a:cxn ang="0">
                  <a:pos x="399" y="183"/>
                </a:cxn>
                <a:cxn ang="0">
                  <a:pos x="444" y="46"/>
                </a:cxn>
              </a:cxnLst>
              <a:rect l="0" t="0" r="r" b="b"/>
              <a:pathLst>
                <a:path w="448" h="347">
                  <a:moveTo>
                    <a:pt x="444" y="46"/>
                  </a:moveTo>
                  <a:lnTo>
                    <a:pt x="265" y="0"/>
                  </a:lnTo>
                  <a:lnTo>
                    <a:pt x="0" y="106"/>
                  </a:lnTo>
                  <a:lnTo>
                    <a:pt x="121" y="347"/>
                  </a:lnTo>
                  <a:lnTo>
                    <a:pt x="448" y="256"/>
                  </a:lnTo>
                  <a:lnTo>
                    <a:pt x="399" y="183"/>
                  </a:lnTo>
                  <a:lnTo>
                    <a:pt x="444" y="46"/>
                  </a:lnTo>
                  <a:close/>
                </a:path>
              </a:pathLst>
            </a:custGeom>
            <a:solidFill>
              <a:srgbClr val="FFFFFF"/>
            </a:solidFill>
            <a:ln w="0">
              <a:solidFill>
                <a:srgbClr val="000000"/>
              </a:solidFill>
              <a:prstDash val="solid"/>
              <a:round/>
              <a:headEnd/>
              <a:tailEnd/>
            </a:ln>
          </p:spPr>
          <p:txBody>
            <a:bodyPr>
              <a:prstTxWarp prst="textNoShape">
                <a:avLst/>
              </a:prstTxWarp>
            </a:bodyPr>
            <a:lstStyle/>
            <a:p>
              <a:endParaRPr lang="en-US" dirty="0"/>
            </a:p>
          </p:txBody>
        </p:sp>
        <p:sp>
          <p:nvSpPr>
            <p:cNvPr id="53272" name="Freeform 24"/>
            <p:cNvSpPr>
              <a:spLocks/>
            </p:cNvSpPr>
            <p:nvPr/>
          </p:nvSpPr>
          <p:spPr bwMode="auto">
            <a:xfrm>
              <a:off x="1970" y="3151"/>
              <a:ext cx="568" cy="179"/>
            </a:xfrm>
            <a:custGeom>
              <a:avLst/>
              <a:gdLst/>
              <a:ahLst/>
              <a:cxnLst>
                <a:cxn ang="0">
                  <a:pos x="549" y="0"/>
                </a:cxn>
                <a:cxn ang="0">
                  <a:pos x="568" y="27"/>
                </a:cxn>
                <a:cxn ang="0">
                  <a:pos x="0" y="179"/>
                </a:cxn>
                <a:cxn ang="0">
                  <a:pos x="49" y="139"/>
                </a:cxn>
                <a:cxn ang="0">
                  <a:pos x="549" y="0"/>
                </a:cxn>
              </a:cxnLst>
              <a:rect l="0" t="0" r="r" b="b"/>
              <a:pathLst>
                <a:path w="568" h="179">
                  <a:moveTo>
                    <a:pt x="549" y="0"/>
                  </a:moveTo>
                  <a:lnTo>
                    <a:pt x="568" y="27"/>
                  </a:lnTo>
                  <a:lnTo>
                    <a:pt x="0" y="179"/>
                  </a:lnTo>
                  <a:lnTo>
                    <a:pt x="49" y="139"/>
                  </a:lnTo>
                  <a:lnTo>
                    <a:pt x="549" y="0"/>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53273" name="Freeform 25"/>
            <p:cNvSpPr>
              <a:spLocks/>
            </p:cNvSpPr>
            <p:nvPr/>
          </p:nvSpPr>
          <p:spPr bwMode="auto">
            <a:xfrm>
              <a:off x="2744" y="2880"/>
              <a:ext cx="1013" cy="237"/>
            </a:xfrm>
            <a:custGeom>
              <a:avLst/>
              <a:gdLst/>
              <a:ahLst/>
              <a:cxnLst>
                <a:cxn ang="0">
                  <a:pos x="39" y="198"/>
                </a:cxn>
                <a:cxn ang="0">
                  <a:pos x="755" y="0"/>
                </a:cxn>
                <a:cxn ang="0">
                  <a:pos x="1013" y="109"/>
                </a:cxn>
                <a:cxn ang="0">
                  <a:pos x="990" y="152"/>
                </a:cxn>
                <a:cxn ang="0">
                  <a:pos x="745" y="39"/>
                </a:cxn>
                <a:cxn ang="0">
                  <a:pos x="0" y="237"/>
                </a:cxn>
                <a:cxn ang="0">
                  <a:pos x="39" y="198"/>
                </a:cxn>
              </a:cxnLst>
              <a:rect l="0" t="0" r="r" b="b"/>
              <a:pathLst>
                <a:path w="1013" h="237">
                  <a:moveTo>
                    <a:pt x="39" y="198"/>
                  </a:moveTo>
                  <a:lnTo>
                    <a:pt x="755" y="0"/>
                  </a:lnTo>
                  <a:lnTo>
                    <a:pt x="1013" y="109"/>
                  </a:lnTo>
                  <a:lnTo>
                    <a:pt x="990" y="152"/>
                  </a:lnTo>
                  <a:lnTo>
                    <a:pt x="745" y="39"/>
                  </a:lnTo>
                  <a:lnTo>
                    <a:pt x="0" y="237"/>
                  </a:lnTo>
                  <a:lnTo>
                    <a:pt x="39" y="198"/>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53274" name="Freeform 26"/>
            <p:cNvSpPr>
              <a:spLocks/>
            </p:cNvSpPr>
            <p:nvPr/>
          </p:nvSpPr>
          <p:spPr bwMode="auto">
            <a:xfrm>
              <a:off x="1966" y="2919"/>
              <a:ext cx="1768" cy="743"/>
            </a:xfrm>
            <a:custGeom>
              <a:avLst/>
              <a:gdLst/>
              <a:ahLst/>
              <a:cxnLst>
                <a:cxn ang="0">
                  <a:pos x="0" y="411"/>
                </a:cxn>
                <a:cxn ang="0">
                  <a:pos x="572" y="259"/>
                </a:cxn>
                <a:cxn ang="0">
                  <a:pos x="615" y="320"/>
                </a:cxn>
                <a:cxn ang="0">
                  <a:pos x="670" y="317"/>
                </a:cxn>
                <a:cxn ang="0">
                  <a:pos x="781" y="198"/>
                </a:cxn>
                <a:cxn ang="0">
                  <a:pos x="1523" y="0"/>
                </a:cxn>
                <a:cxn ang="0">
                  <a:pos x="1768" y="113"/>
                </a:cxn>
                <a:cxn ang="0">
                  <a:pos x="1641" y="341"/>
                </a:cxn>
                <a:cxn ang="0">
                  <a:pos x="1098" y="487"/>
                </a:cxn>
                <a:cxn ang="0">
                  <a:pos x="1023" y="511"/>
                </a:cxn>
                <a:cxn ang="0">
                  <a:pos x="811" y="569"/>
                </a:cxn>
                <a:cxn ang="0">
                  <a:pos x="183" y="743"/>
                </a:cxn>
                <a:cxn ang="0">
                  <a:pos x="307" y="514"/>
                </a:cxn>
                <a:cxn ang="0">
                  <a:pos x="0" y="411"/>
                </a:cxn>
              </a:cxnLst>
              <a:rect l="0" t="0" r="r" b="b"/>
              <a:pathLst>
                <a:path w="1768" h="743">
                  <a:moveTo>
                    <a:pt x="0" y="411"/>
                  </a:moveTo>
                  <a:lnTo>
                    <a:pt x="572" y="259"/>
                  </a:lnTo>
                  <a:lnTo>
                    <a:pt x="615" y="320"/>
                  </a:lnTo>
                  <a:lnTo>
                    <a:pt x="670" y="317"/>
                  </a:lnTo>
                  <a:lnTo>
                    <a:pt x="781" y="198"/>
                  </a:lnTo>
                  <a:lnTo>
                    <a:pt x="1523" y="0"/>
                  </a:lnTo>
                  <a:lnTo>
                    <a:pt x="1768" y="113"/>
                  </a:lnTo>
                  <a:lnTo>
                    <a:pt x="1641" y="341"/>
                  </a:lnTo>
                  <a:lnTo>
                    <a:pt x="1098" y="487"/>
                  </a:lnTo>
                  <a:lnTo>
                    <a:pt x="1023" y="511"/>
                  </a:lnTo>
                  <a:lnTo>
                    <a:pt x="811" y="569"/>
                  </a:lnTo>
                  <a:lnTo>
                    <a:pt x="183" y="743"/>
                  </a:lnTo>
                  <a:lnTo>
                    <a:pt x="307" y="514"/>
                  </a:lnTo>
                  <a:lnTo>
                    <a:pt x="0" y="411"/>
                  </a:lnTo>
                  <a:close/>
                </a:path>
              </a:pathLst>
            </a:custGeom>
            <a:solidFill>
              <a:srgbClr val="FFFFFF"/>
            </a:solidFill>
            <a:ln w="0">
              <a:solidFill>
                <a:srgbClr val="000000"/>
              </a:solidFill>
              <a:prstDash val="solid"/>
              <a:round/>
              <a:headEnd/>
              <a:tailEnd/>
            </a:ln>
          </p:spPr>
          <p:txBody>
            <a:bodyPr>
              <a:prstTxWarp prst="textNoShape">
                <a:avLst/>
              </a:prstTxWarp>
            </a:bodyPr>
            <a:lstStyle/>
            <a:p>
              <a:endParaRPr lang="en-US" dirty="0"/>
            </a:p>
          </p:txBody>
        </p:sp>
        <p:sp>
          <p:nvSpPr>
            <p:cNvPr id="53275" name="Freeform 27"/>
            <p:cNvSpPr>
              <a:spLocks/>
            </p:cNvSpPr>
            <p:nvPr/>
          </p:nvSpPr>
          <p:spPr bwMode="auto">
            <a:xfrm>
              <a:off x="3636" y="3184"/>
              <a:ext cx="141" cy="61"/>
            </a:xfrm>
            <a:custGeom>
              <a:avLst/>
              <a:gdLst/>
              <a:ahLst/>
              <a:cxnLst>
                <a:cxn ang="0">
                  <a:pos x="0" y="30"/>
                </a:cxn>
                <a:cxn ang="0">
                  <a:pos x="125" y="61"/>
                </a:cxn>
                <a:cxn ang="0">
                  <a:pos x="141" y="33"/>
                </a:cxn>
                <a:cxn ang="0">
                  <a:pos x="13" y="0"/>
                </a:cxn>
                <a:cxn ang="0">
                  <a:pos x="0" y="30"/>
                </a:cxn>
              </a:cxnLst>
              <a:rect l="0" t="0" r="r" b="b"/>
              <a:pathLst>
                <a:path w="141" h="61">
                  <a:moveTo>
                    <a:pt x="0" y="30"/>
                  </a:moveTo>
                  <a:lnTo>
                    <a:pt x="125" y="61"/>
                  </a:lnTo>
                  <a:lnTo>
                    <a:pt x="141" y="33"/>
                  </a:lnTo>
                  <a:lnTo>
                    <a:pt x="13" y="0"/>
                  </a:lnTo>
                  <a:lnTo>
                    <a:pt x="0" y="30"/>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53276" name="Freeform 28"/>
            <p:cNvSpPr>
              <a:spLocks/>
            </p:cNvSpPr>
            <p:nvPr/>
          </p:nvSpPr>
          <p:spPr bwMode="auto">
            <a:xfrm>
              <a:off x="3064" y="3214"/>
              <a:ext cx="697" cy="372"/>
            </a:xfrm>
            <a:custGeom>
              <a:avLst/>
              <a:gdLst/>
              <a:ahLst/>
              <a:cxnLst>
                <a:cxn ang="0">
                  <a:pos x="543" y="46"/>
                </a:cxn>
                <a:cxn ang="0">
                  <a:pos x="572" y="0"/>
                </a:cxn>
                <a:cxn ang="0">
                  <a:pos x="697" y="28"/>
                </a:cxn>
                <a:cxn ang="0">
                  <a:pos x="478" y="140"/>
                </a:cxn>
                <a:cxn ang="0">
                  <a:pos x="592" y="372"/>
                </a:cxn>
                <a:cxn ang="0">
                  <a:pos x="0" y="222"/>
                </a:cxn>
                <a:cxn ang="0">
                  <a:pos x="0" y="192"/>
                </a:cxn>
                <a:cxn ang="0">
                  <a:pos x="543" y="46"/>
                </a:cxn>
              </a:cxnLst>
              <a:rect l="0" t="0" r="r" b="b"/>
              <a:pathLst>
                <a:path w="697" h="372">
                  <a:moveTo>
                    <a:pt x="543" y="46"/>
                  </a:moveTo>
                  <a:lnTo>
                    <a:pt x="572" y="0"/>
                  </a:lnTo>
                  <a:lnTo>
                    <a:pt x="697" y="28"/>
                  </a:lnTo>
                  <a:lnTo>
                    <a:pt x="478" y="140"/>
                  </a:lnTo>
                  <a:lnTo>
                    <a:pt x="592" y="372"/>
                  </a:lnTo>
                  <a:lnTo>
                    <a:pt x="0" y="222"/>
                  </a:lnTo>
                  <a:lnTo>
                    <a:pt x="0" y="192"/>
                  </a:lnTo>
                  <a:lnTo>
                    <a:pt x="543" y="46"/>
                  </a:lnTo>
                  <a:close/>
                </a:path>
              </a:pathLst>
            </a:custGeom>
            <a:solidFill>
              <a:srgbClr val="FFFFFF"/>
            </a:solidFill>
            <a:ln w="0">
              <a:solidFill>
                <a:srgbClr val="000000"/>
              </a:solidFill>
              <a:prstDash val="solid"/>
              <a:round/>
              <a:headEnd/>
              <a:tailEnd/>
            </a:ln>
          </p:spPr>
          <p:txBody>
            <a:bodyPr>
              <a:prstTxWarp prst="textNoShape">
                <a:avLst/>
              </a:prstTxWarp>
            </a:bodyPr>
            <a:lstStyle/>
            <a:p>
              <a:endParaRPr lang="en-US" dirty="0"/>
            </a:p>
          </p:txBody>
        </p:sp>
        <p:sp>
          <p:nvSpPr>
            <p:cNvPr id="53277" name="Freeform 29"/>
            <p:cNvSpPr>
              <a:spLocks/>
            </p:cNvSpPr>
            <p:nvPr/>
          </p:nvSpPr>
          <p:spPr bwMode="auto">
            <a:xfrm>
              <a:off x="3538" y="3342"/>
              <a:ext cx="151" cy="244"/>
            </a:xfrm>
            <a:custGeom>
              <a:avLst/>
              <a:gdLst/>
              <a:ahLst/>
              <a:cxnLst>
                <a:cxn ang="0">
                  <a:pos x="121" y="244"/>
                </a:cxn>
                <a:cxn ang="0">
                  <a:pos x="151" y="225"/>
                </a:cxn>
                <a:cxn ang="0">
                  <a:pos x="33" y="0"/>
                </a:cxn>
                <a:cxn ang="0">
                  <a:pos x="0" y="12"/>
                </a:cxn>
                <a:cxn ang="0">
                  <a:pos x="121" y="244"/>
                </a:cxn>
              </a:cxnLst>
              <a:rect l="0" t="0" r="r" b="b"/>
              <a:pathLst>
                <a:path w="151" h="244">
                  <a:moveTo>
                    <a:pt x="121" y="244"/>
                  </a:moveTo>
                  <a:lnTo>
                    <a:pt x="151" y="225"/>
                  </a:lnTo>
                  <a:lnTo>
                    <a:pt x="33" y="0"/>
                  </a:lnTo>
                  <a:lnTo>
                    <a:pt x="0" y="12"/>
                  </a:lnTo>
                  <a:lnTo>
                    <a:pt x="121" y="244"/>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sp>
          <p:nvSpPr>
            <p:cNvPr id="53278" name="Freeform 30"/>
            <p:cNvSpPr>
              <a:spLocks/>
            </p:cNvSpPr>
            <p:nvPr/>
          </p:nvSpPr>
          <p:spPr bwMode="auto">
            <a:xfrm>
              <a:off x="2777" y="3430"/>
              <a:ext cx="212" cy="542"/>
            </a:xfrm>
            <a:custGeom>
              <a:avLst/>
              <a:gdLst/>
              <a:ahLst/>
              <a:cxnLst>
                <a:cxn ang="0">
                  <a:pos x="0" y="58"/>
                </a:cxn>
                <a:cxn ang="0">
                  <a:pos x="212" y="0"/>
                </a:cxn>
                <a:cxn ang="0">
                  <a:pos x="212" y="542"/>
                </a:cxn>
                <a:cxn ang="0">
                  <a:pos x="0" y="542"/>
                </a:cxn>
                <a:cxn ang="0">
                  <a:pos x="0" y="58"/>
                </a:cxn>
              </a:cxnLst>
              <a:rect l="0" t="0" r="r" b="b"/>
              <a:pathLst>
                <a:path w="212" h="542">
                  <a:moveTo>
                    <a:pt x="0" y="58"/>
                  </a:moveTo>
                  <a:lnTo>
                    <a:pt x="212" y="0"/>
                  </a:lnTo>
                  <a:lnTo>
                    <a:pt x="212" y="542"/>
                  </a:lnTo>
                  <a:lnTo>
                    <a:pt x="0" y="542"/>
                  </a:lnTo>
                  <a:lnTo>
                    <a:pt x="0" y="58"/>
                  </a:lnTo>
                  <a:close/>
                </a:path>
              </a:pathLst>
            </a:custGeom>
            <a:solidFill>
              <a:srgbClr val="FFFFFF"/>
            </a:solidFill>
            <a:ln w="0">
              <a:solidFill>
                <a:srgbClr val="000000"/>
              </a:solidFill>
              <a:prstDash val="solid"/>
              <a:round/>
              <a:headEnd/>
              <a:tailEnd/>
            </a:ln>
          </p:spPr>
          <p:txBody>
            <a:bodyPr>
              <a:prstTxWarp prst="textNoShape">
                <a:avLst/>
              </a:prstTxWarp>
            </a:bodyPr>
            <a:lstStyle/>
            <a:p>
              <a:endParaRPr lang="en-US" dirty="0"/>
            </a:p>
          </p:txBody>
        </p:sp>
        <p:sp>
          <p:nvSpPr>
            <p:cNvPr id="53279" name="Freeform 31"/>
            <p:cNvSpPr>
              <a:spLocks/>
            </p:cNvSpPr>
            <p:nvPr/>
          </p:nvSpPr>
          <p:spPr bwMode="auto">
            <a:xfrm>
              <a:off x="2989" y="3406"/>
              <a:ext cx="75" cy="566"/>
            </a:xfrm>
            <a:custGeom>
              <a:avLst/>
              <a:gdLst/>
              <a:ahLst/>
              <a:cxnLst>
                <a:cxn ang="0">
                  <a:pos x="0" y="24"/>
                </a:cxn>
                <a:cxn ang="0">
                  <a:pos x="75" y="0"/>
                </a:cxn>
                <a:cxn ang="0">
                  <a:pos x="75" y="566"/>
                </a:cxn>
                <a:cxn ang="0">
                  <a:pos x="0" y="566"/>
                </a:cxn>
                <a:cxn ang="0">
                  <a:pos x="0" y="24"/>
                </a:cxn>
              </a:cxnLst>
              <a:rect l="0" t="0" r="r" b="b"/>
              <a:pathLst>
                <a:path w="75" h="566">
                  <a:moveTo>
                    <a:pt x="0" y="24"/>
                  </a:moveTo>
                  <a:lnTo>
                    <a:pt x="75" y="0"/>
                  </a:lnTo>
                  <a:lnTo>
                    <a:pt x="75" y="566"/>
                  </a:lnTo>
                  <a:lnTo>
                    <a:pt x="0" y="566"/>
                  </a:lnTo>
                  <a:lnTo>
                    <a:pt x="0" y="24"/>
                  </a:lnTo>
                  <a:close/>
                </a:path>
              </a:pathLst>
            </a:custGeom>
            <a:solidFill>
              <a:srgbClr val="0080FF"/>
            </a:solidFill>
            <a:ln w="0">
              <a:solidFill>
                <a:srgbClr val="000000"/>
              </a:solidFill>
              <a:prstDash val="solid"/>
              <a:round/>
              <a:headEnd/>
              <a:tailEnd/>
            </a:ln>
          </p:spPr>
          <p:txBody>
            <a:bodyPr>
              <a:prstTxWarp prst="textNoShape">
                <a:avLst/>
              </a:prstTxWarp>
            </a:bodyPr>
            <a:lstStyle/>
            <a:p>
              <a:endParaRPr lang="en-US" dirty="0"/>
            </a:p>
          </p:txBody>
        </p:sp>
      </p:grpSp>
      <p:sp>
        <p:nvSpPr>
          <p:cNvPr id="53280" name="WordArt 32"/>
          <p:cNvSpPr>
            <a:spLocks noChangeArrowheads="1" noChangeShapeType="1" noTextEdit="1"/>
          </p:cNvSpPr>
          <p:nvPr/>
        </p:nvSpPr>
        <p:spPr bwMode="auto">
          <a:xfrm>
            <a:off x="688975" y="2433638"/>
            <a:ext cx="1876425" cy="647700"/>
          </a:xfrm>
          <a:prstGeom prst="rect">
            <a:avLst/>
          </a:prstGeom>
        </p:spPr>
        <p:txBody>
          <a:bodyPr wrap="none" fromWordArt="1">
            <a:prstTxWarp prst="textPlain">
              <a:avLst>
                <a:gd name="adj" fmla="val 50000"/>
              </a:avLst>
            </a:prstTxWarp>
          </a:bodyPr>
          <a:lstStyle/>
          <a:p>
            <a:pPr algn="ctr"/>
            <a:r>
              <a:rPr lang="en-US" sz="3600" kern="10" dirty="0">
                <a:ln w="12700">
                  <a:solidFill>
                    <a:srgbClr val="003366"/>
                  </a:solidFill>
                  <a:round/>
                  <a:headEnd/>
                  <a:tailEnd/>
                </a:ln>
                <a:solidFill>
                  <a:srgbClr val="003366">
                    <a:alpha val="50000"/>
                  </a:srgbClr>
                </a:solidFill>
                <a:effectLst>
                  <a:outerShdw blurRad="63500" dist="46662" dir="2115817" algn="ctr" rotWithShape="0">
                    <a:srgbClr val="9999FF">
                      <a:alpha val="74998"/>
                    </a:srgbClr>
                  </a:outerShdw>
                </a:effectLst>
                <a:latin typeface="Arial Black"/>
                <a:ea typeface="Arial Black"/>
                <a:cs typeface="Arial Black"/>
              </a:rPr>
              <a:t>College</a:t>
            </a:r>
          </a:p>
        </p:txBody>
      </p:sp>
      <p:sp>
        <p:nvSpPr>
          <p:cNvPr id="53281" name="WordArt 33"/>
          <p:cNvSpPr>
            <a:spLocks noChangeArrowheads="1" noChangeShapeType="1" noTextEdit="1"/>
          </p:cNvSpPr>
          <p:nvPr/>
        </p:nvSpPr>
        <p:spPr bwMode="auto">
          <a:xfrm>
            <a:off x="460375" y="3729038"/>
            <a:ext cx="2152650" cy="314325"/>
          </a:xfrm>
          <a:prstGeom prst="rect">
            <a:avLst/>
          </a:prstGeom>
        </p:spPr>
        <p:txBody>
          <a:bodyPr wrap="none" fromWordArt="1">
            <a:prstTxWarp prst="textPlain">
              <a:avLst>
                <a:gd name="adj" fmla="val 50000"/>
              </a:avLst>
            </a:prstTxWarp>
          </a:bodyPr>
          <a:lstStyle/>
          <a:p>
            <a:pPr algn="ctr"/>
            <a:r>
              <a:rPr lang="en-US" sz="1800" kern="10" dirty="0">
                <a:ln w="12700">
                  <a:solidFill>
                    <a:schemeClr val="accent1"/>
                  </a:solidFill>
                  <a:round/>
                  <a:headEnd/>
                  <a:tailEnd/>
                </a:ln>
                <a:solidFill>
                  <a:schemeClr val="accent1">
                    <a:alpha val="50000"/>
                  </a:schemeClr>
                </a:solidFill>
                <a:effectLst>
                  <a:outerShdw blurRad="63500" dist="46662" dir="2115817" algn="ctr" rotWithShape="0">
                    <a:srgbClr val="9999FF">
                      <a:alpha val="74998"/>
                    </a:srgbClr>
                  </a:outerShdw>
                </a:effectLst>
                <a:latin typeface="Arial Black"/>
                <a:ea typeface="Arial Black"/>
                <a:cs typeface="Arial Black"/>
              </a:rPr>
              <a:t>Technical School</a:t>
            </a:r>
          </a:p>
        </p:txBody>
      </p:sp>
      <p:sp>
        <p:nvSpPr>
          <p:cNvPr id="53282" name="WordArt 34"/>
          <p:cNvSpPr>
            <a:spLocks noChangeArrowheads="1" noChangeShapeType="1" noTextEdit="1"/>
          </p:cNvSpPr>
          <p:nvPr/>
        </p:nvSpPr>
        <p:spPr bwMode="auto">
          <a:xfrm rot="-153826">
            <a:off x="384175" y="4719638"/>
            <a:ext cx="2209800" cy="849312"/>
          </a:xfrm>
          <a:prstGeom prst="rect">
            <a:avLst/>
          </a:prstGeom>
        </p:spPr>
        <p:txBody>
          <a:bodyPr wrap="none" fromWordArt="1">
            <a:prstTxWarp prst="textSlantUp">
              <a:avLst>
                <a:gd name="adj" fmla="val 58569"/>
              </a:avLst>
            </a:prstTxWarp>
          </a:bodyPr>
          <a:lstStyle/>
          <a:p>
            <a:pPr algn="ctr"/>
            <a:r>
              <a:rPr lang="en-US" sz="1800" kern="10" dirty="0">
                <a:ln w="9525">
                  <a:solidFill>
                    <a:srgbClr val="CC99FF"/>
                  </a:solidFill>
                  <a:round/>
                  <a:headEnd/>
                  <a:tailEnd/>
                </a:ln>
                <a:gradFill rotWithShape="0">
                  <a:gsLst>
                    <a:gs pos="0">
                      <a:srgbClr val="6600CC"/>
                    </a:gs>
                    <a:gs pos="100000">
                      <a:srgbClr val="CC00CC"/>
                    </a:gs>
                  </a:gsLst>
                  <a:lin ang="5553826" scaled="1"/>
                </a:gradFill>
                <a:effectLst>
                  <a:outerShdw blurRad="63500" dist="53882" dir="2700000" algn="ctr" rotWithShape="0">
                    <a:srgbClr val="9999FF">
                      <a:alpha val="74998"/>
                    </a:srgbClr>
                  </a:outerShdw>
                </a:effectLst>
                <a:latin typeface="Impact"/>
                <a:ea typeface="Impact"/>
                <a:cs typeface="Impact"/>
              </a:rPr>
              <a:t>Special Purpose School</a:t>
            </a:r>
          </a:p>
        </p:txBody>
      </p:sp>
      <p:sp>
        <p:nvSpPr>
          <p:cNvPr id="53283" name="WordArt 35"/>
          <p:cNvSpPr>
            <a:spLocks noChangeArrowheads="1" noChangeShapeType="1" noTextEdit="1"/>
          </p:cNvSpPr>
          <p:nvPr/>
        </p:nvSpPr>
        <p:spPr bwMode="auto">
          <a:xfrm>
            <a:off x="993775" y="2967038"/>
            <a:ext cx="1143000" cy="708025"/>
          </a:xfrm>
          <a:prstGeom prst="rect">
            <a:avLst/>
          </a:prstGeom>
        </p:spPr>
        <p:txBody>
          <a:bodyPr wrap="none" fromWordArt="1">
            <a:prstTxWarp prst="textSlantUp">
              <a:avLst>
                <a:gd name="adj" fmla="val 41255"/>
              </a:avLst>
            </a:prstTxWarp>
          </a:bodyPr>
          <a:lstStyle/>
          <a:p>
            <a:pPr algn="ctr"/>
            <a:r>
              <a:rPr lang="en-US" sz="1800" kern="10" dirty="0">
                <a:ln w="9525">
                  <a:solidFill>
                    <a:srgbClr val="000000"/>
                  </a:solidFill>
                  <a:round/>
                  <a:headEnd/>
                  <a:tailEnd/>
                </a:ln>
                <a:solidFill>
                  <a:srgbClr val="000000"/>
                </a:solidFill>
                <a:latin typeface="Arial Black"/>
                <a:ea typeface="Arial Black"/>
                <a:cs typeface="Arial Black"/>
              </a:rPr>
              <a:t>Military</a:t>
            </a:r>
          </a:p>
        </p:txBody>
      </p:sp>
      <p:sp>
        <p:nvSpPr>
          <p:cNvPr id="53284" name="Text Box 36"/>
          <p:cNvSpPr txBox="1">
            <a:spLocks noChangeArrowheads="1"/>
          </p:cNvSpPr>
          <p:nvPr/>
        </p:nvSpPr>
        <p:spPr bwMode="auto">
          <a:xfrm>
            <a:off x="457200" y="152400"/>
            <a:ext cx="7848600" cy="1361911"/>
          </a:xfrm>
          <a:prstGeom prst="rect">
            <a:avLst/>
          </a:prstGeom>
          <a:noFill/>
          <a:ln w="9525">
            <a:noFill/>
            <a:miter lim="800000"/>
            <a:headEnd/>
            <a:tailEnd/>
          </a:ln>
          <a:effectLst/>
        </p:spPr>
        <p:txBody>
          <a:bodyPr>
            <a:prstTxWarp prst="textNoShape">
              <a:avLst/>
            </a:prstTxWarp>
            <a:spAutoFit/>
          </a:bodyPr>
          <a:lstStyle/>
          <a:p>
            <a:pPr>
              <a:lnSpc>
                <a:spcPct val="75000"/>
              </a:lnSpc>
              <a:spcBef>
                <a:spcPct val="50000"/>
              </a:spcBef>
            </a:pPr>
            <a:r>
              <a:rPr lang="en-US" sz="3600" b="1" dirty="0">
                <a:solidFill>
                  <a:srgbClr val="0000FF"/>
                </a:solidFill>
                <a:latin typeface="Comic Sans MS" pitchFamily="-84" charset="0"/>
              </a:rPr>
              <a:t>Options after high school … what </a:t>
            </a:r>
            <a:r>
              <a:rPr lang="en-US" sz="3600" b="1" u="sng" dirty="0">
                <a:solidFill>
                  <a:srgbClr val="0000FF"/>
                </a:solidFill>
                <a:latin typeface="Comic Sans MS" pitchFamily="-84" charset="0"/>
              </a:rPr>
              <a:t>level of education</a:t>
            </a:r>
            <a:r>
              <a:rPr lang="en-US" sz="3600" b="1" dirty="0">
                <a:solidFill>
                  <a:srgbClr val="0000FF"/>
                </a:solidFill>
                <a:latin typeface="Comic Sans MS" pitchFamily="-84" charset="0"/>
              </a:rPr>
              <a:t> do you need to reach your career goal?</a:t>
            </a:r>
            <a:endParaRPr lang="en-US" sz="3600" dirty="0">
              <a:solidFill>
                <a:srgbClr val="0000FF"/>
              </a:solidFill>
              <a:latin typeface="Comic Sans MS" pitchFamily="-84" charset="0"/>
            </a:endParaRPr>
          </a:p>
        </p:txBody>
      </p:sp>
      <p:sp>
        <p:nvSpPr>
          <p:cNvPr id="53285" name="WordArt 37"/>
          <p:cNvSpPr>
            <a:spLocks noChangeArrowheads="1" noChangeShapeType="1" noTextEdit="1"/>
          </p:cNvSpPr>
          <p:nvPr/>
        </p:nvSpPr>
        <p:spPr bwMode="auto">
          <a:xfrm>
            <a:off x="3048000" y="1676400"/>
            <a:ext cx="5867400" cy="45720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effectLst>
                  <a:outerShdw blurRad="63500" dist="38099" dir="2700000" algn="ctr" rotWithShape="0">
                    <a:srgbClr val="C0C0C0">
                      <a:alpha val="74998"/>
                    </a:srgbClr>
                  </a:outerShdw>
                </a:effectLst>
                <a:latin typeface="Impact"/>
                <a:ea typeface="Impact"/>
                <a:cs typeface="Impact"/>
              </a:rPr>
              <a:t>What you do after high</a:t>
            </a:r>
          </a:p>
          <a:p>
            <a:pPr algn="ctr"/>
            <a:r>
              <a:rPr lang="en-US" sz="3600" kern="10" dirty="0">
                <a:ln w="9525">
                  <a:noFill/>
                  <a:round/>
                  <a:headEnd/>
                  <a:tailEnd/>
                </a:ln>
                <a:solidFill>
                  <a:srgbClr val="FF0000"/>
                </a:solidFill>
                <a:effectLst>
                  <a:outerShdw blurRad="63500" dist="38099" dir="2700000" algn="ctr" rotWithShape="0">
                    <a:srgbClr val="C0C0C0">
                      <a:alpha val="74998"/>
                    </a:srgbClr>
                  </a:outerShdw>
                </a:effectLst>
                <a:latin typeface="Impact"/>
                <a:ea typeface="Impact"/>
                <a:cs typeface="Impact"/>
              </a:rPr>
              <a:t> school  depends on your</a:t>
            </a:r>
          </a:p>
          <a:p>
            <a:pPr algn="ctr"/>
            <a:r>
              <a:rPr lang="en-US" sz="3600" kern="10" dirty="0">
                <a:ln w="9525">
                  <a:noFill/>
                  <a:round/>
                  <a:headEnd/>
                  <a:tailEnd/>
                </a:ln>
                <a:solidFill>
                  <a:srgbClr val="FF0000"/>
                </a:solidFill>
                <a:effectLst>
                  <a:outerShdw blurRad="63500" dist="38099" dir="2700000" algn="ctr" rotWithShape="0">
                    <a:srgbClr val="C0C0C0">
                      <a:alpha val="74998"/>
                    </a:srgbClr>
                  </a:outerShdw>
                </a:effectLst>
                <a:latin typeface="Impact"/>
                <a:ea typeface="Impact"/>
                <a:cs typeface="Impact"/>
              </a:rPr>
              <a:t> career choice.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1000"/>
                                  </p:stCondLst>
                                  <p:childTnLst>
                                    <p:set>
                                      <p:cBhvr>
                                        <p:cTn id="6" dur="1" fill="hold">
                                          <p:stCondLst>
                                            <p:cond delay="0"/>
                                          </p:stCondLst>
                                        </p:cTn>
                                        <p:tgtEl>
                                          <p:spTgt spid="53284"/>
                                        </p:tgtEl>
                                        <p:attrNameLst>
                                          <p:attrName>style.visibility</p:attrName>
                                        </p:attrNameLst>
                                      </p:cBhvr>
                                      <p:to>
                                        <p:strVal val="visible"/>
                                      </p:to>
                                    </p:set>
                                    <p:anim calcmode="lin" valueType="num">
                                      <p:cBhvr>
                                        <p:cTn id="7" dur="500" fill="hold"/>
                                        <p:tgtEl>
                                          <p:spTgt spid="53284"/>
                                        </p:tgtEl>
                                        <p:attrNameLst>
                                          <p:attrName>ppt_w</p:attrName>
                                        </p:attrNameLst>
                                      </p:cBhvr>
                                      <p:tavLst>
                                        <p:tav tm="0">
                                          <p:val>
                                            <p:fltVal val="0"/>
                                          </p:val>
                                        </p:tav>
                                        <p:tav tm="100000">
                                          <p:val>
                                            <p:strVal val="#ppt_w"/>
                                          </p:val>
                                        </p:tav>
                                      </p:tavLst>
                                    </p:anim>
                                    <p:anim calcmode="lin" valueType="num">
                                      <p:cBhvr>
                                        <p:cTn id="8" dur="500" fill="hold"/>
                                        <p:tgtEl>
                                          <p:spTgt spid="5328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8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066800"/>
            <a:ext cx="8379367" cy="3429000"/>
          </a:xfrm>
          <a:prstGeom prst="rect">
            <a:avLst/>
          </a:prstGeom>
          <a:noFill/>
        </p:spPr>
        <p:txBody>
          <a:bodyPr wrap="none" rtlCol="0">
            <a:prstTxWarp prst="textDeflateInflateDeflate">
              <a:avLst/>
            </a:prstTxWarp>
            <a:spAutoFit/>
          </a:bodyPr>
          <a:lstStyle/>
          <a:p>
            <a:r>
              <a:rPr lang="en-US" sz="2400" b="1" i="1" dirty="0" smtClean="0">
                <a:solidFill>
                  <a:srgbClr val="FF0000"/>
                </a:solidFill>
                <a:latin typeface="Comic Sans MS"/>
                <a:cs typeface="Comic Sans MS"/>
              </a:rPr>
              <a:t>What if I don’t know what </a:t>
            </a:r>
          </a:p>
          <a:p>
            <a:r>
              <a:rPr lang="en-US" sz="2400" b="1" i="1" dirty="0" smtClean="0">
                <a:solidFill>
                  <a:srgbClr val="FF0000"/>
                </a:solidFill>
                <a:latin typeface="Comic Sans MS"/>
                <a:cs typeface="Comic Sans MS"/>
              </a:rPr>
              <a:t>I want to do as a career?  </a:t>
            </a:r>
            <a:endParaRPr lang="en-US" sz="2400" b="1" i="1" dirty="0">
              <a:solidFill>
                <a:srgbClr val="FF0000"/>
              </a:solidFill>
              <a:latin typeface="Comic Sans MS"/>
              <a:cs typeface="Comic Sans MS"/>
            </a:endParaRPr>
          </a:p>
        </p:txBody>
      </p:sp>
      <p:pic>
        <p:nvPicPr>
          <p:cNvPr id="3" name="Picture 2"/>
          <p:cNvPicPr>
            <a:picLocks noChangeAspect="1"/>
          </p:cNvPicPr>
          <p:nvPr/>
        </p:nvPicPr>
        <p:blipFill>
          <a:blip r:embed="rId2"/>
          <a:stretch>
            <a:fillRect/>
          </a:stretch>
        </p:blipFill>
        <p:spPr>
          <a:xfrm>
            <a:off x="2438400" y="3962400"/>
            <a:ext cx="3656834" cy="24257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685800"/>
            <a:ext cx="5791200" cy="2154436"/>
          </a:xfrm>
          <a:prstGeom prst="rect">
            <a:avLst/>
          </a:prstGeom>
        </p:spPr>
        <p:txBody>
          <a:bodyPr wrap="square">
            <a:spAutoFit/>
          </a:bodyPr>
          <a:lstStyle/>
          <a:p>
            <a:pPr algn="ctr"/>
            <a:r>
              <a:rPr lang="en-US" sz="5000" kern="10" dirty="0" smtClean="0">
                <a:ln w="9525">
                  <a:noFill/>
                  <a:round/>
                  <a:headEnd/>
                  <a:tailEnd/>
                </a:ln>
                <a:effectLst>
                  <a:outerShdw blurRad="63500" dist="38099" dir="2700000" algn="ctr" rotWithShape="0">
                    <a:srgbClr val="C0C0C0">
                      <a:alpha val="74998"/>
                    </a:srgbClr>
                  </a:outerShdw>
                </a:effectLst>
                <a:latin typeface="Impact"/>
                <a:ea typeface="Impact"/>
                <a:cs typeface="Impact"/>
              </a:rPr>
              <a:t>RELAX and </a:t>
            </a:r>
            <a:r>
              <a:rPr lang="en-US" sz="5000" kern="10" dirty="0" smtClean="0">
                <a:ln w="9525">
                  <a:noFill/>
                  <a:round/>
                  <a:headEnd/>
                  <a:tailEnd/>
                </a:ln>
                <a:solidFill>
                  <a:srgbClr val="FF0000"/>
                </a:solidFill>
                <a:effectLst>
                  <a:outerShdw blurRad="63500" dist="38099" dir="2700000" algn="ctr" rotWithShape="0">
                    <a:srgbClr val="C0C0C0">
                      <a:alpha val="74998"/>
                    </a:srgbClr>
                  </a:outerShdw>
                </a:effectLst>
                <a:latin typeface="Impact"/>
                <a:ea typeface="Impact"/>
                <a:cs typeface="Impact"/>
              </a:rPr>
              <a:t>GET BUSY!!</a:t>
            </a:r>
          </a:p>
          <a:p>
            <a:pPr algn="ctr"/>
            <a:endParaRPr lang="en-US" kern="10" dirty="0" smtClean="0">
              <a:ln w="9525">
                <a:noFill/>
                <a:round/>
                <a:headEnd/>
                <a:tailEnd/>
              </a:ln>
              <a:solidFill>
                <a:srgbClr val="FF0000"/>
              </a:solidFill>
              <a:effectLst>
                <a:outerShdw blurRad="63500" dist="38099" dir="2700000" algn="ctr" rotWithShape="0">
                  <a:srgbClr val="C0C0C0">
                    <a:alpha val="74998"/>
                  </a:srgbClr>
                </a:outerShdw>
              </a:effectLst>
              <a:latin typeface="Impact"/>
              <a:ea typeface="Impact"/>
              <a:cs typeface="Impact"/>
            </a:endParaRPr>
          </a:p>
          <a:p>
            <a:pPr algn="ctr"/>
            <a:r>
              <a:rPr lang="en-US" sz="3300" kern="10" dirty="0" smtClean="0">
                <a:ln w="9525">
                  <a:noFill/>
                  <a:round/>
                  <a:headEnd/>
                  <a:tailEnd/>
                </a:ln>
                <a:solidFill>
                  <a:srgbClr val="0000FF"/>
                </a:solidFill>
                <a:effectLst>
                  <a:outerShdw blurRad="63500" dist="38099" dir="2700000" algn="ctr" rotWithShape="0">
                    <a:srgbClr val="C0C0C0">
                      <a:alpha val="74998"/>
                    </a:srgbClr>
                  </a:outerShdw>
                </a:effectLst>
                <a:latin typeface="Impact"/>
                <a:ea typeface="Impact"/>
                <a:cs typeface="Impact"/>
              </a:rPr>
              <a:t>NOW IS THE TIME TO START LEARNING AND PLANNING</a:t>
            </a:r>
            <a:endParaRPr lang="en-US" sz="3300" dirty="0">
              <a:solidFill>
                <a:srgbClr val="0000FF"/>
              </a:solidFill>
            </a:endParaRPr>
          </a:p>
        </p:txBody>
      </p:sp>
      <p:sp>
        <p:nvSpPr>
          <p:cNvPr id="3" name="TextBox 2"/>
          <p:cNvSpPr txBox="1"/>
          <p:nvPr/>
        </p:nvSpPr>
        <p:spPr>
          <a:xfrm>
            <a:off x="1905000" y="3505200"/>
            <a:ext cx="5486400" cy="369332"/>
          </a:xfrm>
          <a:prstGeom prst="rect">
            <a:avLst/>
          </a:prstGeom>
          <a:noFill/>
        </p:spPr>
        <p:txBody>
          <a:bodyPr wrap="square" rtlCol="0">
            <a:spAutoFit/>
          </a:bodyPr>
          <a:lstStyle/>
          <a:p>
            <a:r>
              <a:rPr lang="en-US" sz="1700" b="1" dirty="0" smtClean="0">
                <a:solidFill>
                  <a:srgbClr val="000090"/>
                </a:solidFill>
              </a:rPr>
              <a:t>THESE WEBSITES WILL HELP YOU GET STARTED</a:t>
            </a:r>
            <a:r>
              <a:rPr lang="en-US" dirty="0" smtClean="0"/>
              <a:t>!</a:t>
            </a:r>
            <a:endParaRPr lang="en-US" dirty="0"/>
          </a:p>
        </p:txBody>
      </p:sp>
      <p:sp>
        <p:nvSpPr>
          <p:cNvPr id="4" name="TextBox 3"/>
          <p:cNvSpPr txBox="1"/>
          <p:nvPr/>
        </p:nvSpPr>
        <p:spPr>
          <a:xfrm>
            <a:off x="762000" y="3962400"/>
            <a:ext cx="8153400" cy="2754600"/>
          </a:xfrm>
          <a:prstGeom prst="rect">
            <a:avLst/>
          </a:prstGeom>
          <a:noFill/>
        </p:spPr>
        <p:txBody>
          <a:bodyPr wrap="square" rtlCol="0">
            <a:spAutoFit/>
          </a:bodyPr>
          <a:lstStyle/>
          <a:p>
            <a:r>
              <a:rPr lang="en-US" sz="2800" dirty="0" smtClean="0">
                <a:hlinkClick r:id="rId2"/>
              </a:rPr>
              <a:t>www.gacollege411.</a:t>
            </a:r>
            <a:r>
              <a:rPr lang="en-US" sz="2800" dirty="0" smtClean="0">
                <a:hlinkClick r:id="rId2"/>
              </a:rPr>
              <a:t>org</a:t>
            </a:r>
            <a:endParaRPr lang="en-US" sz="2800" dirty="0" smtClean="0"/>
          </a:p>
          <a:p>
            <a:endParaRPr lang="en-US" sz="2800" dirty="0"/>
          </a:p>
          <a:p>
            <a:r>
              <a:rPr lang="en-US" sz="2800" dirty="0">
                <a:hlinkClick r:id="rId3"/>
              </a:rPr>
              <a:t>https://bigfuture.collegeboard.org</a:t>
            </a:r>
            <a:r>
              <a:rPr lang="en-US" sz="2800" dirty="0" smtClean="0">
                <a:hlinkClick r:id="rId3"/>
              </a:rPr>
              <a:t>/</a:t>
            </a:r>
            <a:endParaRPr lang="en-US" sz="2800" dirty="0" smtClean="0"/>
          </a:p>
          <a:p>
            <a:endParaRPr lang="en-US" sz="2800" dirty="0"/>
          </a:p>
          <a:p>
            <a:r>
              <a:rPr lang="en-US" sz="2800" dirty="0"/>
              <a:t>http://</a:t>
            </a:r>
            <a:r>
              <a:rPr lang="en-US" sz="2800" dirty="0" err="1"/>
              <a:t>www.act.org</a:t>
            </a:r>
            <a:r>
              <a:rPr lang="en-US" sz="2800" dirty="0"/>
              <a:t>/</a:t>
            </a:r>
            <a:r>
              <a:rPr lang="en-US" sz="2800" dirty="0" err="1"/>
              <a:t>collegesearch</a:t>
            </a:r>
            <a:r>
              <a:rPr lang="en-US" sz="2800" dirty="0"/>
              <a:t>/</a:t>
            </a:r>
            <a:r>
              <a:rPr lang="en-US" sz="2800" dirty="0" err="1"/>
              <a:t>index.php</a:t>
            </a:r>
            <a:r>
              <a:rPr lang="en-US" sz="2800" dirty="0"/>
              <a:t>#</a:t>
            </a:r>
            <a:endParaRPr lang="en-US" sz="2800" dirty="0" smtClean="0"/>
          </a:p>
          <a:p>
            <a:endParaRPr lang="en-US" sz="33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81000"/>
            <a:ext cx="7086600" cy="1215718"/>
          </a:xfrm>
          <a:prstGeom prst="rect">
            <a:avLst/>
          </a:prstGeom>
        </p:spPr>
        <p:txBody>
          <a:bodyPr wrap="square">
            <a:spAutoFit/>
          </a:bodyPr>
          <a:lstStyle/>
          <a:p>
            <a:pPr algn="ctr"/>
            <a:r>
              <a:rPr lang="en-US" sz="3200" kern="10" dirty="0" smtClean="0">
                <a:ln w="9525">
                  <a:noFill/>
                  <a:round/>
                  <a:headEnd/>
                  <a:tailEnd/>
                </a:ln>
                <a:solidFill>
                  <a:srgbClr val="FF0000"/>
                </a:solidFill>
                <a:effectLst>
                  <a:outerShdw blurRad="63500" dist="38099" dir="2700000" algn="ctr" rotWithShape="0">
                    <a:srgbClr val="C0C0C0">
                      <a:alpha val="74998"/>
                    </a:srgbClr>
                  </a:outerShdw>
                </a:effectLst>
                <a:latin typeface="Impact"/>
                <a:ea typeface="Impact"/>
                <a:cs typeface="Impact"/>
              </a:rPr>
              <a:t>www.gacollege411.org</a:t>
            </a:r>
          </a:p>
          <a:p>
            <a:pPr algn="ctr"/>
            <a:r>
              <a:rPr lang="en-US" sz="4000" kern="10" dirty="0" smtClean="0">
                <a:ln w="9525">
                  <a:noFill/>
                  <a:round/>
                  <a:headEnd/>
                  <a:tailEnd/>
                </a:ln>
                <a:solidFill>
                  <a:srgbClr val="0000FF"/>
                </a:solidFill>
                <a:effectLst>
                  <a:outerShdw blurRad="63500" dist="38099" dir="2700000" algn="ctr" rotWithShape="0">
                    <a:srgbClr val="C0C0C0">
                      <a:alpha val="74998"/>
                    </a:srgbClr>
                  </a:outerShdw>
                </a:effectLst>
                <a:latin typeface="Impact"/>
                <a:ea typeface="Impact"/>
                <a:cs typeface="Impact"/>
              </a:rPr>
              <a:t>Click on the Career Planning tab</a:t>
            </a:r>
            <a:endParaRPr lang="en-US" sz="4000" dirty="0">
              <a:solidFill>
                <a:srgbClr val="0000FF"/>
              </a:solidFill>
            </a:endParaRPr>
          </a:p>
        </p:txBody>
      </p:sp>
      <p:pic>
        <p:nvPicPr>
          <p:cNvPr id="5" name="Picture 4" descr="Screen Shot 2013-02-05 at 1.10.46 PM.png"/>
          <p:cNvPicPr>
            <a:picLocks noChangeAspect="1"/>
          </p:cNvPicPr>
          <p:nvPr/>
        </p:nvPicPr>
        <p:blipFill>
          <a:blip r:embed="rId2"/>
          <a:stretch>
            <a:fillRect/>
          </a:stretch>
        </p:blipFill>
        <p:spPr>
          <a:xfrm>
            <a:off x="304800" y="1676400"/>
            <a:ext cx="8612308" cy="4937125"/>
          </a:xfrm>
          <a:prstGeom prst="rect">
            <a:avLst/>
          </a:prstGeom>
        </p:spPr>
      </p:pic>
      <p:sp>
        <p:nvSpPr>
          <p:cNvPr id="6" name="Curved Up Arrow 5"/>
          <p:cNvSpPr/>
          <p:nvPr/>
        </p:nvSpPr>
        <p:spPr>
          <a:xfrm>
            <a:off x="2819400" y="3276600"/>
            <a:ext cx="822960" cy="822960"/>
          </a:xfrm>
          <a:prstGeom prst="curvedUpArrow">
            <a:avLst/>
          </a:prstGeom>
          <a:solidFill>
            <a:srgbClr val="FF0000"/>
          </a:solidFill>
          <a:ln/>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81000"/>
            <a:ext cx="7086600" cy="1015663"/>
          </a:xfrm>
          <a:prstGeom prst="rect">
            <a:avLst/>
          </a:prstGeom>
        </p:spPr>
        <p:txBody>
          <a:bodyPr wrap="square">
            <a:spAutoFit/>
          </a:bodyPr>
          <a:lstStyle/>
          <a:p>
            <a:pPr algn="ctr"/>
            <a:r>
              <a:rPr lang="en-US" sz="3000" kern="10" dirty="0" smtClean="0">
                <a:ln w="9525">
                  <a:noFill/>
                  <a:round/>
                  <a:headEnd/>
                  <a:tailEnd/>
                </a:ln>
                <a:solidFill>
                  <a:srgbClr val="FF0000"/>
                </a:solidFill>
                <a:effectLst>
                  <a:outerShdw blurRad="63500" dist="38099" dir="2700000" algn="ctr" rotWithShape="0">
                    <a:srgbClr val="C0C0C0">
                      <a:alpha val="74998"/>
                    </a:srgbClr>
                  </a:outerShdw>
                </a:effectLst>
                <a:latin typeface="Impact"/>
                <a:ea typeface="Impact"/>
                <a:cs typeface="Impact"/>
              </a:rPr>
              <a:t>Explore Careers – Take Interest Inventories – Learn about Job Requirements</a:t>
            </a:r>
            <a:endParaRPr lang="en-US" sz="3000" dirty="0">
              <a:solidFill>
                <a:srgbClr val="0000FF"/>
              </a:solidFill>
            </a:endParaRPr>
          </a:p>
        </p:txBody>
      </p:sp>
      <p:pic>
        <p:nvPicPr>
          <p:cNvPr id="7" name="Picture 6" descr="Screen Shot 2013-02-05 at 2.42.06 PM.png"/>
          <p:cNvPicPr>
            <a:picLocks noChangeAspect="1"/>
          </p:cNvPicPr>
          <p:nvPr/>
        </p:nvPicPr>
        <p:blipFill>
          <a:blip r:embed="rId2"/>
          <a:stretch>
            <a:fillRect/>
          </a:stretch>
        </p:blipFill>
        <p:spPr>
          <a:xfrm>
            <a:off x="762000" y="1676400"/>
            <a:ext cx="7480300" cy="54229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3440</TotalTime>
  <Words>1915</Words>
  <Application>Microsoft Macintosh PowerPoint</Application>
  <PresentationFormat>On-screen Show (4:3)</PresentationFormat>
  <Paragraphs>239</Paragraphs>
  <Slides>26</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Apothecary</vt:lpstr>
      <vt:lpstr>Clip</vt:lpstr>
      <vt:lpstr>What are my Options after High School?</vt:lpstr>
      <vt:lpstr>Traditional Options after High School</vt:lpstr>
      <vt:lpstr>Planning for postsecondary education is important because:</vt:lpstr>
      <vt:lpstr>What must I do to reach my career goal?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Two-year/Four-year degree  or more </vt:lpstr>
      <vt:lpstr>Careers that Require a 4-year Degree (Bachelor’s Degree)</vt:lpstr>
      <vt:lpstr>Careers that Require a 4-year Degree (Bachelor’s Degree)</vt:lpstr>
      <vt:lpstr>Admissions to Georgia Public Colleges/Universities</vt:lpstr>
      <vt:lpstr>Freshman Index</vt:lpstr>
      <vt:lpstr>PowerPoint Presentation</vt:lpstr>
      <vt:lpstr>Careers that Require a Technical Degree</vt:lpstr>
      <vt:lpstr>Careers that Require a Technical Degree</vt:lpstr>
      <vt:lpstr>PowerPoint Presentation</vt:lpstr>
      <vt:lpstr>PowerPoint Presentation</vt:lpstr>
      <vt:lpstr>PowerPoint Presentation</vt:lpstr>
      <vt:lpstr>PowerPoint Presentation</vt:lpstr>
      <vt:lpstr>PowerPoint Presentation</vt:lpstr>
      <vt:lpstr>College Credit Now</vt:lpstr>
      <vt:lpstr>Expectations in High School</vt:lpstr>
    </vt:vector>
  </TitlesOfParts>
  <Company>North Georgia Technical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Justin Dudkiewicz</dc:creator>
  <cp:lastModifiedBy>dcaudell</cp:lastModifiedBy>
  <cp:revision>132</cp:revision>
  <cp:lastPrinted>2011-02-02T15:23:44Z</cp:lastPrinted>
  <dcterms:created xsi:type="dcterms:W3CDTF">2013-02-11T18:08:29Z</dcterms:created>
  <dcterms:modified xsi:type="dcterms:W3CDTF">2013-06-07T03:02:09Z</dcterms:modified>
</cp:coreProperties>
</file>